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3" r:id="rId3"/>
    <p:sldId id="257" r:id="rId4"/>
    <p:sldId id="258" r:id="rId5"/>
    <p:sldId id="259" r:id="rId6"/>
    <p:sldId id="260" r:id="rId7"/>
    <p:sldId id="292" r:id="rId8"/>
    <p:sldId id="262" r:id="rId9"/>
    <p:sldId id="264" r:id="rId10"/>
    <p:sldId id="265" r:id="rId11"/>
    <p:sldId id="266" r:id="rId12"/>
    <p:sldId id="267" r:id="rId13"/>
    <p:sldId id="268" r:id="rId14"/>
    <p:sldId id="270" r:id="rId15"/>
    <p:sldId id="272" r:id="rId16"/>
    <p:sldId id="274" r:id="rId17"/>
    <p:sldId id="277" r:id="rId18"/>
    <p:sldId id="279" r:id="rId19"/>
    <p:sldId id="281" r:id="rId20"/>
    <p:sldId id="282" r:id="rId21"/>
    <p:sldId id="283" r:id="rId22"/>
    <p:sldId id="284" r:id="rId23"/>
    <p:sldId id="286" r:id="rId24"/>
    <p:sldId id="288" r:id="rId25"/>
    <p:sldId id="308" r:id="rId26"/>
    <p:sldId id="309" r:id="rId27"/>
    <p:sldId id="310" r:id="rId28"/>
    <p:sldId id="311" r:id="rId29"/>
    <p:sldId id="312" r:id="rId30"/>
    <p:sldId id="313" r:id="rId31"/>
    <p:sldId id="315" r:id="rId32"/>
    <p:sldId id="301" r:id="rId33"/>
    <p:sldId id="303" r:id="rId34"/>
    <p:sldId id="304" r:id="rId35"/>
    <p:sldId id="305" r:id="rId36"/>
    <p:sldId id="339" r:id="rId37"/>
    <p:sldId id="289" r:id="rId38"/>
    <p:sldId id="290" r:id="rId39"/>
    <p:sldId id="295" r:id="rId40"/>
    <p:sldId id="297" r:id="rId41"/>
    <p:sldId id="298" r:id="rId42"/>
    <p:sldId id="341" r:id="rId43"/>
    <p:sldId id="321" r:id="rId44"/>
    <p:sldId id="323" r:id="rId45"/>
    <p:sldId id="326" r:id="rId46"/>
    <p:sldId id="325" r:id="rId47"/>
    <p:sldId id="324" r:id="rId48"/>
    <p:sldId id="329" r:id="rId49"/>
    <p:sldId id="343" r:id="rId50"/>
    <p:sldId id="328" r:id="rId51"/>
    <p:sldId id="333" r:id="rId52"/>
    <p:sldId id="340" r:id="rId53"/>
    <p:sldId id="331" r:id="rId54"/>
    <p:sldId id="337" r:id="rId55"/>
    <p:sldId id="336" r:id="rId56"/>
    <p:sldId id="334" r:id="rId57"/>
    <p:sldId id="350" r:id="rId58"/>
    <p:sldId id="345" r:id="rId5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00"/>
    <a:srgbClr val="F8F315"/>
    <a:srgbClr val="F9F98B"/>
    <a:srgbClr val="A80044"/>
    <a:srgbClr val="FF0066"/>
    <a:srgbClr val="006600"/>
    <a:srgbClr val="FFFF66"/>
    <a:srgbClr val="4D4D4D"/>
    <a:srgbClr val="3D738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 rot="10800000">
            <a:off x="0" y="6412859"/>
            <a:ext cx="9144000" cy="76795"/>
          </a:xfrm>
          <a:prstGeom prst="rect">
            <a:avLst/>
          </a:prstGeom>
          <a:gradFill rotWithShape="1">
            <a:gsLst>
              <a:gs pos="0">
                <a:srgbClr val="666699"/>
              </a:gs>
              <a:gs pos="100000">
                <a:srgbClr val="666699">
                  <a:gamma/>
                  <a:tint val="14118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 userDrawn="1"/>
        </p:nvSpPr>
        <p:spPr bwMode="auto">
          <a:xfrm>
            <a:off x="0" y="764704"/>
            <a:ext cx="9144000" cy="76795"/>
          </a:xfrm>
          <a:prstGeom prst="rect">
            <a:avLst/>
          </a:prstGeom>
          <a:gradFill rotWithShape="1">
            <a:gsLst>
              <a:gs pos="0">
                <a:srgbClr val="666699"/>
              </a:gs>
              <a:gs pos="100000">
                <a:srgbClr val="666699">
                  <a:gamma/>
                  <a:tint val="14118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9" name="그림 8" descr="한성로고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504870" y="6505167"/>
            <a:ext cx="1559470" cy="342322"/>
          </a:xfrm>
          <a:prstGeom prst="rect">
            <a:avLst/>
          </a:prstGeom>
        </p:spPr>
      </p:pic>
      <p:sp>
        <p:nvSpPr>
          <p:cNvPr id="10" name="슬라이드 번호 개체 틀 12"/>
          <p:cNvSpPr txBox="1">
            <a:spLocks/>
          </p:cNvSpPr>
          <p:nvPr userDrawn="1"/>
        </p:nvSpPr>
        <p:spPr>
          <a:xfrm>
            <a:off x="3995936" y="6507342"/>
            <a:ext cx="837456" cy="29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FE6D92-36B4-4DDA-AF8D-51CFB849869A}" type="slidenum">
              <a:rPr kumimoji="0" lang="ko-KR" altLang="en-US" sz="1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5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9.png"/><Relationship Id="rId4" Type="http://schemas.openxmlformats.org/officeDocument/2006/relationships/image" Target="../media/image108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2" cstate="print"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그림 28" descr="한성로고9.jp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5724128" y="6006822"/>
            <a:ext cx="3241169" cy="647506"/>
          </a:xfrm>
          <a:prstGeom prst="rect">
            <a:avLst/>
          </a:prstGeom>
          <a:effectLst/>
        </p:spPr>
      </p:pic>
      <p:sp>
        <p:nvSpPr>
          <p:cNvPr id="30" name="직사각형 29"/>
          <p:cNvSpPr/>
          <p:nvPr/>
        </p:nvSpPr>
        <p:spPr>
          <a:xfrm>
            <a:off x="1123453" y="1778040"/>
            <a:ext cx="7237879" cy="1938992"/>
          </a:xfrm>
          <a:prstGeom prst="rect">
            <a:avLst/>
          </a:prstGeom>
          <a:effectLst>
            <a:outerShdw blurRad="127000" dist="63500" dir="2700000" algn="tl" rotWithShape="0">
              <a:srgbClr val="FFFF66">
                <a:alpha val="90000"/>
              </a:srgbClr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n-US" altLang="ko-KR" sz="6000" b="1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AC Induction Motors</a:t>
            </a:r>
          </a:p>
          <a:p>
            <a:pPr algn="ctr"/>
            <a:r>
              <a:rPr lang="en-US" altLang="ko-KR" sz="6000" b="1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</a:t>
            </a:r>
            <a:r>
              <a:rPr lang="ko-KR" altLang="en-US" sz="6000" b="1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교류유도전동기</a:t>
            </a:r>
            <a:r>
              <a:rPr lang="en-US" altLang="ko-KR" sz="6000" b="1" spc="-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987824" y="1496973"/>
            <a:ext cx="59766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/>
              <a:t>교류 전동기</a:t>
            </a:r>
            <a:r>
              <a:rPr lang="en-US" altLang="ko-KR" dirty="0" smtClean="0"/>
              <a:t>………………………..................................................3</a:t>
            </a:r>
            <a:endParaRPr lang="en-US" altLang="ko-KR" dirty="0"/>
          </a:p>
          <a:p>
            <a:r>
              <a:rPr lang="ko-KR" altLang="en-US" dirty="0" smtClean="0"/>
              <a:t>적용규격</a:t>
            </a:r>
            <a:r>
              <a:rPr lang="en-US" altLang="ko-KR" dirty="0" smtClean="0"/>
              <a:t>………………………………………………………..………….4</a:t>
            </a:r>
          </a:p>
          <a:p>
            <a:r>
              <a:rPr lang="ko-KR" altLang="en-US" dirty="0" smtClean="0"/>
              <a:t>힘과 운동 기본개념</a:t>
            </a:r>
            <a:r>
              <a:rPr lang="en-US" altLang="ko-KR" dirty="0" smtClean="0"/>
              <a:t>.................................................................5</a:t>
            </a:r>
          </a:p>
          <a:p>
            <a:r>
              <a:rPr lang="ko-KR" altLang="en-US" dirty="0" smtClean="0"/>
              <a:t>교류 전동기 구조</a:t>
            </a:r>
            <a:r>
              <a:rPr lang="en-US" altLang="ko-KR" dirty="0" smtClean="0"/>
              <a:t>...................................................................12</a:t>
            </a:r>
          </a:p>
          <a:p>
            <a:r>
              <a:rPr lang="ko-KR" altLang="en-US" dirty="0" smtClean="0"/>
              <a:t>자기</a:t>
            </a:r>
            <a:r>
              <a:rPr lang="en-US" altLang="ko-KR" dirty="0" smtClean="0"/>
              <a:t>............................................................................................ 16</a:t>
            </a:r>
          </a:p>
          <a:p>
            <a:r>
              <a:rPr lang="ko-KR" altLang="en-US" dirty="0" smtClean="0"/>
              <a:t>전자기</a:t>
            </a:r>
            <a:r>
              <a:rPr lang="en-US" altLang="ko-KR" dirty="0" smtClean="0"/>
              <a:t>........................................................................................17</a:t>
            </a:r>
          </a:p>
          <a:p>
            <a:r>
              <a:rPr lang="ko-KR" altLang="en-US" dirty="0" smtClean="0"/>
              <a:t>회전자계</a:t>
            </a:r>
            <a:r>
              <a:rPr lang="en-US" altLang="ko-KR" dirty="0" smtClean="0"/>
              <a:t>....................................................................................22</a:t>
            </a:r>
          </a:p>
          <a:p>
            <a:r>
              <a:rPr lang="ko-KR" altLang="en-US" dirty="0" smtClean="0"/>
              <a:t>회전자 회전원리</a:t>
            </a:r>
            <a:r>
              <a:rPr lang="en-US" altLang="ko-KR" dirty="0" smtClean="0"/>
              <a:t>.....................................................................29</a:t>
            </a:r>
          </a:p>
          <a:p>
            <a:r>
              <a:rPr lang="ko-KR" altLang="en-US" dirty="0" smtClean="0"/>
              <a:t>전동기 사양</a:t>
            </a:r>
            <a:r>
              <a:rPr lang="en-US" altLang="ko-KR" dirty="0" smtClean="0"/>
              <a:t>..............................................................................33</a:t>
            </a:r>
            <a:endParaRPr lang="en-US" altLang="ko-KR" dirty="0"/>
          </a:p>
          <a:p>
            <a:r>
              <a:rPr lang="en-US" altLang="ko-KR" dirty="0"/>
              <a:t>NEMA Motor </a:t>
            </a:r>
            <a:r>
              <a:rPr lang="ko-KR" altLang="en-US" dirty="0" smtClean="0"/>
              <a:t>특성</a:t>
            </a:r>
            <a:r>
              <a:rPr lang="en-US" altLang="ko-KR" dirty="0" smtClean="0"/>
              <a:t>.................................................................36</a:t>
            </a:r>
            <a:endParaRPr lang="en-US" altLang="ko-KR" dirty="0"/>
          </a:p>
          <a:p>
            <a:r>
              <a:rPr lang="ko-KR" altLang="en-US" dirty="0" err="1" smtClean="0"/>
              <a:t>저감율</a:t>
            </a:r>
            <a:r>
              <a:rPr lang="en-US" altLang="ko-KR" dirty="0" smtClean="0"/>
              <a:t>.........................................................................................40</a:t>
            </a:r>
            <a:endParaRPr lang="en-US" altLang="ko-KR" dirty="0"/>
          </a:p>
          <a:p>
            <a:r>
              <a:rPr lang="ko-KR" altLang="en-US" dirty="0" smtClean="0"/>
              <a:t>교류전동기 구동장치</a:t>
            </a:r>
            <a:r>
              <a:rPr lang="en-US" altLang="ko-KR" dirty="0" smtClean="0"/>
              <a:t>............................................................42</a:t>
            </a:r>
            <a:endParaRPr lang="en-US" altLang="ko-KR" dirty="0"/>
          </a:p>
          <a:p>
            <a:r>
              <a:rPr lang="ko-KR" altLang="en-US" dirty="0" smtClean="0"/>
              <a:t>전동기와 부하기기 연결</a:t>
            </a:r>
            <a:r>
              <a:rPr lang="en-US" altLang="ko-KR" dirty="0" smtClean="0"/>
              <a:t>......................................................45</a:t>
            </a:r>
            <a:endParaRPr lang="en-US" altLang="ko-KR" dirty="0"/>
          </a:p>
          <a:p>
            <a:r>
              <a:rPr lang="ko-KR" altLang="en-US" dirty="0" smtClean="0"/>
              <a:t>전동기 보호</a:t>
            </a:r>
            <a:r>
              <a:rPr lang="en-US" altLang="ko-KR" dirty="0" smtClean="0"/>
              <a:t>..............................................................................48</a:t>
            </a:r>
            <a:endParaRPr lang="en-US" altLang="ko-KR" dirty="0"/>
          </a:p>
          <a:p>
            <a:r>
              <a:rPr lang="ko-KR" altLang="en-US" dirty="0" smtClean="0"/>
              <a:t>전동기 설치</a:t>
            </a:r>
            <a:r>
              <a:rPr lang="en-US" altLang="ko-KR" dirty="0" smtClean="0"/>
              <a:t>..............................................................................51</a:t>
            </a:r>
          </a:p>
          <a:p>
            <a:r>
              <a:rPr lang="ko-KR" altLang="en-US" dirty="0" smtClean="0"/>
              <a:t>전동기 설계</a:t>
            </a:r>
            <a:r>
              <a:rPr lang="en-US" altLang="ko-KR" dirty="0" smtClean="0"/>
              <a:t>……………………………………………………....……56</a:t>
            </a:r>
            <a:endParaRPr lang="en-US" altLang="ko-KR" dirty="0"/>
          </a:p>
        </p:txBody>
      </p:sp>
      <p:sp>
        <p:nvSpPr>
          <p:cNvPr id="3" name="직사각형 2"/>
          <p:cNvSpPr/>
          <p:nvPr/>
        </p:nvSpPr>
        <p:spPr>
          <a:xfrm>
            <a:off x="179512" y="188640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차례</a:t>
            </a:r>
            <a:endParaRPr lang="en-US" altLang="ko-KR" sz="28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95536" y="1109643"/>
            <a:ext cx="828092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교류전동기란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?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AC(</a:t>
            </a:r>
            <a:r>
              <a:rPr lang="ko-KR" altLang="en-US" dirty="0" smtClean="0">
                <a:latin typeface="+mn-ea"/>
              </a:rPr>
              <a:t>교류</a:t>
            </a:r>
            <a:r>
              <a:rPr lang="en-US" altLang="ko-KR" dirty="0" smtClean="0">
                <a:latin typeface="+mn-ea"/>
              </a:rPr>
              <a:t>) </a:t>
            </a:r>
            <a:r>
              <a:rPr lang="ko-KR" altLang="en-US" dirty="0" smtClean="0">
                <a:latin typeface="+mn-ea"/>
              </a:rPr>
              <a:t>전원으로 전기에너지를 기계에너지로 변환시키는 전기기계</a:t>
            </a:r>
            <a:r>
              <a:rPr lang="en-US" altLang="ko-KR" dirty="0" smtClean="0">
                <a:latin typeface="+mn-ea"/>
              </a:rPr>
              <a:t>,</a:t>
            </a: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현재 각종 전동기 중에서 </a:t>
            </a:r>
            <a:r>
              <a:rPr lang="ko-KR" altLang="en-US" dirty="0" smtClean="0"/>
              <a:t>생활 주변에서 가장 널리 쓰이는 전동기임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AC </a:t>
            </a:r>
            <a:r>
              <a:rPr lang="ko-KR" altLang="en-US" dirty="0" smtClean="0"/>
              <a:t>전원에 따라 삼상</a:t>
            </a:r>
            <a:r>
              <a:rPr lang="en-US" altLang="ko-KR" dirty="0" smtClean="0"/>
              <a:t>/</a:t>
            </a:r>
            <a:r>
              <a:rPr lang="ko-KR" altLang="en-US" dirty="0" smtClean="0"/>
              <a:t>단상으로 구분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단상은 수</a:t>
            </a:r>
            <a:r>
              <a:rPr lang="en-US" altLang="ko-KR" dirty="0" smtClean="0"/>
              <a:t>kW </a:t>
            </a:r>
            <a:r>
              <a:rPr lang="ko-KR" altLang="en-US" dirty="0" smtClean="0"/>
              <a:t>이내의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소용량에</a:t>
            </a:r>
            <a:r>
              <a:rPr lang="ko-KR" altLang="en-US" dirty="0" smtClean="0"/>
              <a:t> 사용됨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err="1" smtClean="0"/>
              <a:t>회전자</a:t>
            </a:r>
            <a:r>
              <a:rPr lang="ko-KR" altLang="en-US" dirty="0" smtClean="0"/>
              <a:t> 유형에 따라 동기전동기와 </a:t>
            </a:r>
            <a:r>
              <a:rPr lang="ko-KR" altLang="en-US" dirty="0" err="1" smtClean="0"/>
              <a:t>비동기</a:t>
            </a:r>
            <a:r>
              <a:rPr lang="ko-KR" altLang="en-US" dirty="0" smtClean="0"/>
              <a:t> 전동기</a:t>
            </a:r>
            <a:r>
              <a:rPr lang="en-US" altLang="ko-KR" dirty="0" smtClean="0"/>
              <a:t>(</a:t>
            </a:r>
            <a:r>
              <a:rPr lang="ko-KR" altLang="en-US" dirty="0" smtClean="0"/>
              <a:t>유도전동기</a:t>
            </a:r>
            <a:r>
              <a:rPr lang="en-US" altLang="ko-KR" dirty="0" smtClean="0"/>
              <a:t>)</a:t>
            </a:r>
            <a:r>
              <a:rPr lang="ko-KR" altLang="en-US" dirty="0" smtClean="0"/>
              <a:t>로 구분함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산업용으로는 구조가 간단한 </a:t>
            </a:r>
            <a:r>
              <a:rPr lang="ko-KR" altLang="en-US" dirty="0" smtClean="0">
                <a:latin typeface="+mn-ea"/>
              </a:rPr>
              <a:t>삼상 유도전동기가 일반적으로 널리 사용됨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산업용 전동기의 대표적인 용도는 </a:t>
            </a:r>
            <a:r>
              <a:rPr lang="en-US" altLang="ko-KR" dirty="0" smtClean="0">
                <a:latin typeface="+mn-ea"/>
              </a:rPr>
              <a:t>Pump, Fan, Winder, Conveyor, Mixer </a:t>
            </a:r>
            <a:r>
              <a:rPr lang="ko-KR" altLang="en-US" dirty="0" smtClean="0">
                <a:latin typeface="+mn-ea"/>
              </a:rPr>
              <a:t>등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회전력을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요구하는 곳임</a:t>
            </a:r>
            <a:r>
              <a:rPr lang="en-US" altLang="ko-KR" dirty="0" smtClean="0">
                <a:latin typeface="+mn-ea"/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92211"/>
            <a:ext cx="2952328" cy="1403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573016"/>
            <a:ext cx="1666875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781614"/>
            <a:ext cx="3240360" cy="1858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475656" y="5639941"/>
            <a:ext cx="10791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(Winder)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283968" y="5639941"/>
            <a:ext cx="931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(Pump)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588224" y="5639941"/>
            <a:ext cx="13088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(Conveyor)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79512" y="188640"/>
            <a:ext cx="21066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교류 전동기</a:t>
            </a:r>
            <a:endParaRPr lang="en-US" altLang="ko-KR" sz="28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908720"/>
            <a:ext cx="2834656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79512" y="188640"/>
            <a:ext cx="46805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적용규격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95536" y="1109643"/>
            <a:ext cx="518457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NEMA</a:t>
            </a:r>
            <a:r>
              <a:rPr lang="en-US" altLang="ko-KR" sz="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(National Electrical Manufacturers Association)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en-US" altLang="ko-KR" dirty="0" smtClean="0"/>
              <a:t>NEMA(</a:t>
            </a:r>
            <a:r>
              <a:rPr lang="ko-KR" altLang="en-US" dirty="0" smtClean="0"/>
              <a:t>미국</a:t>
            </a:r>
            <a:r>
              <a:rPr lang="ko-KR" altLang="ko-KR" dirty="0" smtClean="0"/>
              <a:t> 전기제조</a:t>
            </a:r>
            <a:r>
              <a:rPr lang="ko-KR" altLang="en-US" dirty="0" smtClean="0"/>
              <a:t>자 </a:t>
            </a:r>
            <a:r>
              <a:rPr lang="ko-KR" altLang="ko-KR" dirty="0" smtClean="0"/>
              <a:t>협회)</a:t>
            </a:r>
            <a:r>
              <a:rPr lang="ko-KR" altLang="en-US" dirty="0" smtClean="0"/>
              <a:t>는</a:t>
            </a:r>
            <a:r>
              <a:rPr lang="en-US" altLang="ko-KR" dirty="0" smtClean="0"/>
              <a:t> </a:t>
            </a:r>
            <a:r>
              <a:rPr lang="ko-KR" altLang="ko-KR" dirty="0" smtClean="0"/>
              <a:t>AC </a:t>
            </a:r>
            <a:r>
              <a:rPr lang="ko-KR" altLang="en-US" dirty="0" smtClean="0"/>
              <a:t>전동기를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포함한 광범위한 전기제품 </a:t>
            </a:r>
            <a:r>
              <a:rPr lang="ko-KR" altLang="ko-KR" dirty="0" smtClean="0"/>
              <a:t>표준</a:t>
            </a:r>
            <a:r>
              <a:rPr lang="ko-KR" altLang="en-US" dirty="0" smtClean="0"/>
              <a:t>을 작성함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NEMA</a:t>
            </a:r>
            <a:r>
              <a:rPr lang="ko-KR" altLang="en-US" dirty="0" smtClean="0"/>
              <a:t> </a:t>
            </a:r>
            <a:r>
              <a:rPr lang="en-US" altLang="ko-KR" dirty="0" smtClean="0"/>
              <a:t>Motor</a:t>
            </a:r>
            <a:r>
              <a:rPr lang="ko-KR" altLang="en-US" dirty="0" smtClean="0"/>
              <a:t>란 </a:t>
            </a:r>
            <a:r>
              <a:rPr lang="en-US" altLang="ko-KR" dirty="0" smtClean="0"/>
              <a:t>NEMA std. MG-1</a:t>
            </a:r>
            <a:r>
              <a:rPr lang="ko-KR" altLang="en-US" dirty="0" smtClean="0"/>
              <a:t>에 규정된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전동기 크기</a:t>
            </a:r>
            <a:r>
              <a:rPr lang="en-US" altLang="ko-KR" dirty="0" smtClean="0"/>
              <a:t>(Frame size)</a:t>
            </a:r>
            <a:r>
              <a:rPr lang="ko-KR" altLang="en-US" dirty="0" smtClean="0"/>
              <a:t>로 제작된 전동기임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endParaRPr lang="en-US" altLang="ko-KR" dirty="0" smtClean="0"/>
          </a:p>
          <a:p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IEC</a:t>
            </a:r>
            <a:r>
              <a:rPr lang="en-US" altLang="ko-KR" sz="1500" dirty="0" smtClean="0"/>
              <a:t> </a:t>
            </a:r>
            <a:r>
              <a:rPr lang="en-US" altLang="ko-K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(International </a:t>
            </a:r>
            <a:r>
              <a:rPr lang="en-US" altLang="ko-KR" sz="15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Electrotechnical</a:t>
            </a:r>
            <a:r>
              <a:rPr lang="en-US" altLang="ko-K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Commission)</a:t>
            </a:r>
            <a:endParaRPr lang="en-US" altLang="ko-KR" sz="15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en-US" altLang="ko-KR" dirty="0" smtClean="0"/>
              <a:t> - IEC(</a:t>
            </a:r>
            <a:r>
              <a:rPr lang="ko-KR" altLang="en-US" dirty="0" smtClean="0"/>
              <a:t>국제전기기술위원회</a:t>
            </a:r>
            <a:r>
              <a:rPr lang="en-US" altLang="ko-KR" dirty="0" smtClean="0"/>
              <a:t>)</a:t>
            </a:r>
            <a:r>
              <a:rPr lang="ko-KR" altLang="en-US" dirty="0" smtClean="0"/>
              <a:t>는 전기적인 표준에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대하여 책임이 있는 또 다른 조직임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IEC</a:t>
            </a:r>
            <a:r>
              <a:rPr lang="ko-KR" altLang="en-US" dirty="0" smtClean="0"/>
              <a:t>규격은 </a:t>
            </a:r>
            <a:r>
              <a:rPr lang="en-US" altLang="ko-KR" dirty="0" smtClean="0"/>
              <a:t>NEMA </a:t>
            </a:r>
            <a:r>
              <a:rPr lang="ko-KR" altLang="en-US" dirty="0" smtClean="0"/>
              <a:t>표준과 근본적으로는</a:t>
            </a:r>
            <a:r>
              <a:rPr lang="en-US" altLang="ko-KR" dirty="0" smtClean="0"/>
              <a:t> </a:t>
            </a:r>
            <a:r>
              <a:rPr lang="ko-KR" altLang="en-US" dirty="0" smtClean="0"/>
              <a:t>같은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기능을 수행하지만</a:t>
            </a:r>
            <a:r>
              <a:rPr lang="en-US" altLang="ko-KR" dirty="0" smtClean="0"/>
              <a:t>, </a:t>
            </a:r>
            <a:r>
              <a:rPr lang="ko-KR" altLang="en-US" dirty="0" smtClean="0"/>
              <a:t>내용상 상이점이 많음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NEMA</a:t>
            </a:r>
            <a:r>
              <a:rPr lang="ko-KR" altLang="en-US" dirty="0" smtClean="0"/>
              <a:t>표준이 미국을 포함한 북미주에서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주로 통용된다면</a:t>
            </a:r>
            <a:r>
              <a:rPr lang="en-US" altLang="ko-KR" dirty="0" smtClean="0"/>
              <a:t>, IEC</a:t>
            </a:r>
            <a:r>
              <a:rPr lang="ko-KR" altLang="en-US" dirty="0" smtClean="0"/>
              <a:t>규격은 그 외 세계적인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공통표준으로 사용됨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IEEE, ISO, KS, JIS, JEM…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기타</a:t>
            </a:r>
            <a:r>
              <a:rPr lang="en-US" altLang="ko-KR" dirty="0" smtClean="0"/>
              <a:t> </a:t>
            </a:r>
            <a:r>
              <a:rPr lang="ko-KR" altLang="en-US" dirty="0" smtClean="0"/>
              <a:t>전동기 시험이나 절연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바란싱</a:t>
            </a:r>
            <a:r>
              <a:rPr lang="ko-KR" altLang="en-US" dirty="0" smtClean="0"/>
              <a:t> 관련규격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및 </a:t>
            </a:r>
            <a:r>
              <a:rPr lang="en-US" altLang="ko-KR" dirty="0" smtClean="0"/>
              <a:t>IEC </a:t>
            </a:r>
            <a:r>
              <a:rPr lang="ko-KR" altLang="en-US" dirty="0" smtClean="0"/>
              <a:t>와</a:t>
            </a:r>
            <a:r>
              <a:rPr lang="en-US" altLang="ko-KR" dirty="0" smtClean="0"/>
              <a:t> </a:t>
            </a:r>
            <a:r>
              <a:rPr lang="ko-KR" altLang="en-US" dirty="0" smtClean="0"/>
              <a:t>유사한 </a:t>
            </a:r>
            <a:r>
              <a:rPr lang="en-US" altLang="ko-KR" dirty="0" smtClean="0"/>
              <a:t>KS, JIS, JEM </a:t>
            </a:r>
            <a:r>
              <a:rPr lang="ko-KR" altLang="en-US" dirty="0" smtClean="0"/>
              <a:t>규격이 사용됨</a:t>
            </a:r>
            <a:r>
              <a:rPr lang="en-US" altLang="ko-KR" dirty="0" smtClean="0"/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 rot="-1080000">
            <a:off x="6300192" y="3645024"/>
            <a:ext cx="1800200" cy="2349337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>
            <a:outerShdw blurRad="190500" dist="114300" dir="13500000" algn="br" rotWithShape="0">
              <a:prstClr val="black">
                <a:alpha val="45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9512" y="188640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힘과 운동 기본개념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95536" y="1109643"/>
            <a:ext cx="828092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힘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(Force)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정지하고 있는 물체를 움직이고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움직이고 있는 물체의 속도나 운동방향을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바꾸는 작용을 하는 </a:t>
            </a:r>
            <a:r>
              <a:rPr lang="ko-KR" altLang="en-US" dirty="0" err="1" smtClean="0"/>
              <a:t>물리량으로</a:t>
            </a:r>
            <a:r>
              <a:rPr lang="en-US" altLang="ko-KR" dirty="0" smtClean="0"/>
              <a:t>,</a:t>
            </a:r>
            <a:r>
              <a:rPr lang="ko-KR" altLang="en-US" dirty="0" smtClean="0"/>
              <a:t> 밀거나 잡아 당기는 것이라고 할 수 있음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전자기력이나 중력</a:t>
            </a:r>
            <a:r>
              <a:rPr lang="en-US" altLang="ko-KR" dirty="0" smtClean="0"/>
              <a:t> </a:t>
            </a:r>
            <a:r>
              <a:rPr lang="ko-KR" altLang="en-US" dirty="0" smtClean="0"/>
              <a:t>또는 기타 물리적 수단에 의하여 발생됨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합력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(Net Force) 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마찰이나 중력 등을 포함하여 물체에 작용하는 모든 힘을 </a:t>
            </a:r>
            <a:r>
              <a:rPr lang="ko-KR" altLang="en-US" dirty="0" err="1" smtClean="0"/>
              <a:t>벡터합한</a:t>
            </a:r>
            <a:r>
              <a:rPr lang="ko-KR" altLang="en-US" dirty="0" smtClean="0"/>
              <a:t> 것임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실제로 물체의 운동상태를 바꾸는 힘임</a:t>
            </a:r>
            <a:r>
              <a:rPr lang="en-US" altLang="ko-KR" dirty="0" smtClean="0"/>
              <a:t>.</a:t>
            </a:r>
            <a:endParaRPr lang="en-US" altLang="ko-KR" b="1" dirty="0" smtClean="0">
              <a:latin typeface="+mn-ea"/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1043608" y="3645024"/>
            <a:ext cx="7272808" cy="720080"/>
            <a:chOff x="899592" y="3573016"/>
            <a:chExt cx="7272808" cy="720080"/>
          </a:xfrm>
        </p:grpSpPr>
        <p:sp>
          <p:nvSpPr>
            <p:cNvPr id="9" name="직사각형 8"/>
            <p:cNvSpPr/>
            <p:nvPr/>
          </p:nvSpPr>
          <p:spPr>
            <a:xfrm>
              <a:off x="4320480" y="3599520"/>
              <a:ext cx="385192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600" i="1" dirty="0" smtClean="0">
                  <a:solidFill>
                    <a:srgbClr val="0000FF"/>
                  </a:solidFill>
                </a:rPr>
                <a:t>10Kg </a:t>
              </a:r>
              <a:r>
                <a:rPr lang="ko-KR" altLang="en-US" sz="1600" i="1" dirty="0" smtClean="0">
                  <a:solidFill>
                    <a:srgbClr val="0000FF"/>
                  </a:solidFill>
                </a:rPr>
                <a:t>힘이 같은 방향으로 작용한다면</a:t>
              </a:r>
              <a:endParaRPr lang="en-US" altLang="ko-KR" sz="1600" i="1" dirty="0" smtClean="0">
                <a:solidFill>
                  <a:srgbClr val="0000FF"/>
                </a:solidFill>
              </a:endParaRPr>
            </a:p>
            <a:p>
              <a:r>
                <a:rPr lang="ko-KR" altLang="en-US" sz="1600" i="1" dirty="0" smtClean="0">
                  <a:solidFill>
                    <a:srgbClr val="0000FF"/>
                  </a:solidFill>
                </a:rPr>
                <a:t>작용되는 </a:t>
              </a:r>
              <a:r>
                <a:rPr lang="ko-KR" altLang="en-US" sz="1600" i="1" dirty="0" err="1" smtClean="0">
                  <a:solidFill>
                    <a:srgbClr val="0000FF"/>
                  </a:solidFill>
                </a:rPr>
                <a:t>합력은</a:t>
              </a:r>
              <a:r>
                <a:rPr lang="ko-KR" altLang="en-US" sz="1600" i="1" dirty="0" smtClean="0">
                  <a:solidFill>
                    <a:srgbClr val="0000FF"/>
                  </a:solidFill>
                </a:rPr>
                <a:t> </a:t>
              </a:r>
              <a:r>
                <a:rPr lang="en-US" altLang="ko-KR" sz="1600" i="1" dirty="0" smtClean="0">
                  <a:solidFill>
                    <a:srgbClr val="0000FF"/>
                  </a:solidFill>
                </a:rPr>
                <a:t>20Kg</a:t>
              </a:r>
              <a:r>
                <a:rPr lang="ko-KR" altLang="en-US" sz="1600" i="1" dirty="0" smtClean="0">
                  <a:solidFill>
                    <a:srgbClr val="0000FF"/>
                  </a:solidFill>
                </a:rPr>
                <a:t>이 됨</a:t>
              </a:r>
              <a:r>
                <a:rPr lang="en-US" altLang="ko-KR" sz="1600" i="1" dirty="0" smtClean="0">
                  <a:solidFill>
                    <a:srgbClr val="0000FF"/>
                  </a:solidFill>
                </a:rPr>
                <a:t>.</a:t>
              </a:r>
              <a:endParaRPr lang="ko-KR" altLang="en-US" sz="1600" i="1" dirty="0" smtClean="0">
                <a:solidFill>
                  <a:srgbClr val="0000FF"/>
                </a:solidFill>
              </a:endParaRPr>
            </a:p>
          </p:txBody>
        </p:sp>
        <p:grpSp>
          <p:nvGrpSpPr>
            <p:cNvPr id="39" name="그룹 38"/>
            <p:cNvGrpSpPr/>
            <p:nvPr/>
          </p:nvGrpSpPr>
          <p:grpSpPr>
            <a:xfrm>
              <a:off x="899592" y="3573016"/>
              <a:ext cx="3240360" cy="720080"/>
              <a:chOff x="899592" y="3573016"/>
              <a:chExt cx="3240360" cy="720080"/>
            </a:xfrm>
          </p:grpSpPr>
          <p:sp>
            <p:nvSpPr>
              <p:cNvPr id="18" name="직사각형 17"/>
              <p:cNvSpPr/>
              <p:nvPr/>
            </p:nvSpPr>
            <p:spPr>
              <a:xfrm>
                <a:off x="899592" y="3573016"/>
                <a:ext cx="1440160" cy="72008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직사각형 18"/>
              <p:cNvSpPr/>
              <p:nvPr/>
            </p:nvSpPr>
            <p:spPr>
              <a:xfrm>
                <a:off x="2699792" y="3573016"/>
                <a:ext cx="1440160" cy="72008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오른쪽 화살표 19"/>
              <p:cNvSpPr/>
              <p:nvPr/>
            </p:nvSpPr>
            <p:spPr>
              <a:xfrm>
                <a:off x="950844" y="3605268"/>
                <a:ext cx="648000" cy="648000"/>
              </a:xfrm>
              <a:prstGeom prst="rightArrow">
                <a:avLst>
                  <a:gd name="adj1" fmla="val 50000"/>
                  <a:gd name="adj2" fmla="val 46933"/>
                </a:avLst>
              </a:prstGeom>
              <a:solidFill>
                <a:srgbClr val="FFFF66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altLang="ko-KR" sz="900" b="1" dirty="0" smtClean="0">
                    <a:solidFill>
                      <a:schemeClr val="tx1"/>
                    </a:solidFill>
                  </a:rPr>
                  <a:t>10Kg</a:t>
                </a:r>
                <a:endParaRPr lang="ko-KR" altLang="en-US" sz="9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오른쪽 화살표 20"/>
              <p:cNvSpPr/>
              <p:nvPr/>
            </p:nvSpPr>
            <p:spPr>
              <a:xfrm>
                <a:off x="1638672" y="3605268"/>
                <a:ext cx="648000" cy="648000"/>
              </a:xfrm>
              <a:prstGeom prst="rightArrow">
                <a:avLst>
                  <a:gd name="adj1" fmla="val 50000"/>
                  <a:gd name="adj2" fmla="val 46933"/>
                </a:avLst>
              </a:prstGeom>
              <a:solidFill>
                <a:srgbClr val="FFFF66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altLang="ko-KR" sz="900" b="1" dirty="0" smtClean="0">
                    <a:solidFill>
                      <a:schemeClr val="tx1"/>
                    </a:solidFill>
                  </a:rPr>
                  <a:t>10Kg</a:t>
                </a:r>
                <a:endParaRPr lang="ko-KR" altLang="en-US" sz="9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오른쪽 화살표 30"/>
              <p:cNvSpPr/>
              <p:nvPr/>
            </p:nvSpPr>
            <p:spPr>
              <a:xfrm>
                <a:off x="2910068" y="3573096"/>
                <a:ext cx="1008000" cy="720000"/>
              </a:xfrm>
              <a:prstGeom prst="rightArrow">
                <a:avLst>
                  <a:gd name="adj1" fmla="val 50000"/>
                  <a:gd name="adj2" fmla="val 46933"/>
                </a:avLst>
              </a:prstGeom>
              <a:solidFill>
                <a:srgbClr val="FFFF66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altLang="ko-KR" sz="1400" b="1" dirty="0" smtClean="0">
                    <a:solidFill>
                      <a:schemeClr val="tx1"/>
                    </a:solidFill>
                  </a:rPr>
                  <a:t>20Kg</a:t>
                </a:r>
                <a:endParaRPr lang="ko-KR" altLang="en-US" sz="1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3" name="직선 화살표 연결선 32"/>
              <p:cNvCxnSpPr/>
              <p:nvPr/>
            </p:nvCxnSpPr>
            <p:spPr>
              <a:xfrm>
                <a:off x="2379508" y="3933056"/>
                <a:ext cx="288000" cy="1588"/>
              </a:xfrm>
              <a:prstGeom prst="straightConnector1">
                <a:avLst/>
              </a:prstGeom>
              <a:ln w="254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3" name="그룹 42"/>
          <p:cNvGrpSpPr/>
          <p:nvPr/>
        </p:nvGrpSpPr>
        <p:grpSpPr>
          <a:xfrm>
            <a:off x="1043608" y="4581128"/>
            <a:ext cx="7200800" cy="720080"/>
            <a:chOff x="899592" y="4509120"/>
            <a:chExt cx="7200800" cy="720080"/>
          </a:xfrm>
        </p:grpSpPr>
        <p:sp>
          <p:nvSpPr>
            <p:cNvPr id="12" name="직사각형 11"/>
            <p:cNvSpPr/>
            <p:nvPr/>
          </p:nvSpPr>
          <p:spPr>
            <a:xfrm>
              <a:off x="4320480" y="4510861"/>
              <a:ext cx="377991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600" i="1" dirty="0" smtClean="0">
                  <a:solidFill>
                    <a:srgbClr val="0000FF"/>
                  </a:solidFill>
                </a:rPr>
                <a:t>10Kg </a:t>
              </a:r>
              <a:r>
                <a:rPr lang="ko-KR" altLang="en-US" sz="1600" i="1" dirty="0" smtClean="0">
                  <a:solidFill>
                    <a:srgbClr val="0000FF"/>
                  </a:solidFill>
                </a:rPr>
                <a:t>힘에 대하여 </a:t>
              </a:r>
              <a:r>
                <a:rPr lang="en-US" altLang="ko-KR" sz="1600" i="1" dirty="0" smtClean="0">
                  <a:solidFill>
                    <a:srgbClr val="0000FF"/>
                  </a:solidFill>
                </a:rPr>
                <a:t>5Kg</a:t>
              </a:r>
              <a:r>
                <a:rPr lang="ko-KR" altLang="en-US" sz="1600" i="1" dirty="0" smtClean="0">
                  <a:solidFill>
                    <a:srgbClr val="0000FF"/>
                  </a:solidFill>
                </a:rPr>
                <a:t>의 반대방향</a:t>
              </a:r>
              <a:endParaRPr lang="en-US" altLang="ko-KR" sz="1600" i="1" dirty="0" smtClean="0">
                <a:solidFill>
                  <a:srgbClr val="0000FF"/>
                </a:solidFill>
              </a:endParaRPr>
            </a:p>
            <a:p>
              <a:r>
                <a:rPr lang="ko-KR" altLang="en-US" sz="1600" i="1" dirty="0" smtClean="0">
                  <a:solidFill>
                    <a:srgbClr val="0000FF"/>
                  </a:solidFill>
                </a:rPr>
                <a:t>힘이 작용한다면 </a:t>
              </a:r>
              <a:r>
                <a:rPr lang="ko-KR" altLang="en-US" sz="1600" i="1" dirty="0" err="1" smtClean="0">
                  <a:solidFill>
                    <a:srgbClr val="0000FF"/>
                  </a:solidFill>
                </a:rPr>
                <a:t>합력은</a:t>
              </a:r>
              <a:r>
                <a:rPr lang="ko-KR" altLang="en-US" sz="1600" i="1" dirty="0" smtClean="0">
                  <a:solidFill>
                    <a:srgbClr val="0000FF"/>
                  </a:solidFill>
                </a:rPr>
                <a:t> </a:t>
              </a:r>
              <a:r>
                <a:rPr lang="en-US" altLang="ko-KR" sz="1600" i="1" dirty="0" smtClean="0">
                  <a:solidFill>
                    <a:srgbClr val="0000FF"/>
                  </a:solidFill>
                </a:rPr>
                <a:t>5Kg</a:t>
              </a:r>
              <a:r>
                <a:rPr lang="ko-KR" altLang="en-US" sz="1600" i="1" dirty="0" smtClean="0">
                  <a:solidFill>
                    <a:srgbClr val="0000FF"/>
                  </a:solidFill>
                </a:rPr>
                <a:t>임</a:t>
              </a:r>
              <a:r>
                <a:rPr lang="en-US" altLang="ko-KR" sz="1600" i="1" dirty="0" smtClean="0">
                  <a:solidFill>
                    <a:srgbClr val="0000FF"/>
                  </a:solidFill>
                </a:rPr>
                <a:t>.</a:t>
              </a:r>
              <a:endParaRPr lang="ko-KR" altLang="en-US" sz="1600" i="1" dirty="0" smtClean="0">
                <a:solidFill>
                  <a:srgbClr val="0000FF"/>
                </a:solidFill>
              </a:endParaRPr>
            </a:p>
          </p:txBody>
        </p:sp>
        <p:grpSp>
          <p:nvGrpSpPr>
            <p:cNvPr id="40" name="그룹 39"/>
            <p:cNvGrpSpPr/>
            <p:nvPr/>
          </p:nvGrpSpPr>
          <p:grpSpPr>
            <a:xfrm>
              <a:off x="899592" y="4509120"/>
              <a:ext cx="3240360" cy="720080"/>
              <a:chOff x="899592" y="4509120"/>
              <a:chExt cx="3240360" cy="720080"/>
            </a:xfrm>
          </p:grpSpPr>
          <p:sp>
            <p:nvSpPr>
              <p:cNvPr id="16" name="직사각형 15"/>
              <p:cNvSpPr/>
              <p:nvPr/>
            </p:nvSpPr>
            <p:spPr>
              <a:xfrm>
                <a:off x="899592" y="4509120"/>
                <a:ext cx="1440160" cy="72008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직사각형 16"/>
              <p:cNvSpPr/>
              <p:nvPr/>
            </p:nvSpPr>
            <p:spPr>
              <a:xfrm>
                <a:off x="2699792" y="4509120"/>
                <a:ext cx="1440160" cy="72008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" name="오른쪽 화살표 22"/>
              <p:cNvSpPr/>
              <p:nvPr/>
            </p:nvSpPr>
            <p:spPr>
              <a:xfrm>
                <a:off x="950844" y="4541444"/>
                <a:ext cx="648000" cy="648000"/>
              </a:xfrm>
              <a:prstGeom prst="rightArrow">
                <a:avLst>
                  <a:gd name="adj1" fmla="val 50000"/>
                  <a:gd name="adj2" fmla="val 46933"/>
                </a:avLst>
              </a:prstGeom>
              <a:solidFill>
                <a:srgbClr val="FFFF66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altLang="ko-KR" sz="900" b="1" dirty="0" smtClean="0">
                    <a:solidFill>
                      <a:schemeClr val="tx1"/>
                    </a:solidFill>
                  </a:rPr>
                  <a:t>10Kg</a:t>
                </a:r>
                <a:endParaRPr lang="ko-KR" altLang="en-US" sz="9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" name="왼쪽 화살표 27"/>
              <p:cNvSpPr/>
              <p:nvPr/>
            </p:nvSpPr>
            <p:spPr>
              <a:xfrm>
                <a:off x="1659428" y="4692892"/>
                <a:ext cx="504056" cy="360040"/>
              </a:xfrm>
              <a:prstGeom prst="leftArrow">
                <a:avLst/>
              </a:prstGeom>
              <a:solidFill>
                <a:srgbClr val="FFFF9F"/>
              </a:solidFill>
              <a:ln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900" b="1" dirty="0" smtClean="0">
                    <a:solidFill>
                      <a:schemeClr val="tx1"/>
                    </a:solidFill>
                  </a:rPr>
                  <a:t>5Kg</a:t>
                </a:r>
                <a:endParaRPr lang="ko-KR" altLang="en-US" sz="9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" name="오른쪽 화살표 29"/>
              <p:cNvSpPr/>
              <p:nvPr/>
            </p:nvSpPr>
            <p:spPr>
              <a:xfrm>
                <a:off x="3177344" y="4685428"/>
                <a:ext cx="504000" cy="360000"/>
              </a:xfrm>
              <a:prstGeom prst="rightArrow">
                <a:avLst>
                  <a:gd name="adj1" fmla="val 50000"/>
                  <a:gd name="adj2" fmla="val 46933"/>
                </a:avLst>
              </a:prstGeom>
              <a:solidFill>
                <a:srgbClr val="FFFF9F"/>
              </a:solidFill>
              <a:ln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altLang="ko-KR" sz="900" b="1" dirty="0" smtClean="0">
                    <a:solidFill>
                      <a:schemeClr val="tx1"/>
                    </a:solidFill>
                  </a:rPr>
                  <a:t>5Kg</a:t>
                </a:r>
                <a:endParaRPr lang="ko-KR" altLang="en-US" sz="9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4" name="직선 화살표 연결선 33"/>
              <p:cNvCxnSpPr/>
              <p:nvPr/>
            </p:nvCxnSpPr>
            <p:spPr>
              <a:xfrm>
                <a:off x="2379508" y="4867572"/>
                <a:ext cx="288000" cy="1588"/>
              </a:xfrm>
              <a:prstGeom prst="straightConnector1">
                <a:avLst/>
              </a:prstGeom>
              <a:ln w="254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4" name="그룹 43"/>
          <p:cNvGrpSpPr/>
          <p:nvPr/>
        </p:nvGrpSpPr>
        <p:grpSpPr>
          <a:xfrm>
            <a:off x="1043608" y="5492469"/>
            <a:ext cx="7128792" cy="744843"/>
            <a:chOff x="899592" y="5420461"/>
            <a:chExt cx="7128792" cy="744843"/>
          </a:xfrm>
        </p:grpSpPr>
        <p:sp>
          <p:nvSpPr>
            <p:cNvPr id="13" name="직사각형 12"/>
            <p:cNvSpPr/>
            <p:nvPr/>
          </p:nvSpPr>
          <p:spPr>
            <a:xfrm>
              <a:off x="4320480" y="5420461"/>
              <a:ext cx="370790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600" i="1" dirty="0" smtClean="0">
                  <a:solidFill>
                    <a:srgbClr val="0000FF"/>
                  </a:solidFill>
                </a:rPr>
                <a:t>10Kg</a:t>
              </a:r>
              <a:r>
                <a:rPr lang="ko-KR" altLang="en-US" sz="1600" i="1" dirty="0" smtClean="0">
                  <a:solidFill>
                    <a:srgbClr val="0000FF"/>
                  </a:solidFill>
                </a:rPr>
                <a:t> 힘이 서로 반대방향으로</a:t>
              </a:r>
              <a:endParaRPr lang="en-US" altLang="ko-KR" sz="1600" i="1" dirty="0" smtClean="0">
                <a:solidFill>
                  <a:srgbClr val="0000FF"/>
                </a:solidFill>
              </a:endParaRPr>
            </a:p>
            <a:p>
              <a:r>
                <a:rPr lang="ko-KR" altLang="en-US" sz="1600" i="1" dirty="0" smtClean="0">
                  <a:solidFill>
                    <a:srgbClr val="0000FF"/>
                  </a:solidFill>
                </a:rPr>
                <a:t>작용한다면 </a:t>
              </a:r>
              <a:r>
                <a:rPr lang="ko-KR" altLang="en-US" sz="1600" i="1" dirty="0" err="1" smtClean="0">
                  <a:solidFill>
                    <a:srgbClr val="0000FF"/>
                  </a:solidFill>
                </a:rPr>
                <a:t>합력은</a:t>
              </a:r>
              <a:r>
                <a:rPr lang="ko-KR" altLang="en-US" sz="1600" i="1" dirty="0" smtClean="0">
                  <a:solidFill>
                    <a:srgbClr val="0000FF"/>
                  </a:solidFill>
                </a:rPr>
                <a:t> </a:t>
              </a:r>
              <a:r>
                <a:rPr lang="en-US" altLang="ko-KR" sz="1600" i="1" dirty="0" smtClean="0">
                  <a:solidFill>
                    <a:srgbClr val="0000FF"/>
                  </a:solidFill>
                </a:rPr>
                <a:t>ZERO</a:t>
              </a:r>
              <a:r>
                <a:rPr lang="ko-KR" altLang="en-US" sz="1600" i="1" dirty="0" smtClean="0">
                  <a:solidFill>
                    <a:srgbClr val="0000FF"/>
                  </a:solidFill>
                </a:rPr>
                <a:t>가 됨</a:t>
              </a:r>
              <a:r>
                <a:rPr lang="en-US" altLang="ko-KR" sz="1600" i="1" dirty="0" smtClean="0">
                  <a:solidFill>
                    <a:srgbClr val="0000FF"/>
                  </a:solidFill>
                </a:rPr>
                <a:t>.</a:t>
              </a:r>
              <a:endParaRPr lang="ko-KR" altLang="en-US" sz="1600" i="1" dirty="0" smtClean="0">
                <a:solidFill>
                  <a:srgbClr val="0000FF"/>
                </a:solidFill>
              </a:endParaRPr>
            </a:p>
          </p:txBody>
        </p:sp>
        <p:grpSp>
          <p:nvGrpSpPr>
            <p:cNvPr id="41" name="그룹 40"/>
            <p:cNvGrpSpPr/>
            <p:nvPr/>
          </p:nvGrpSpPr>
          <p:grpSpPr>
            <a:xfrm>
              <a:off x="899592" y="5445224"/>
              <a:ext cx="3240360" cy="720080"/>
              <a:chOff x="899592" y="5445224"/>
              <a:chExt cx="3240360" cy="720080"/>
            </a:xfrm>
          </p:grpSpPr>
          <p:sp>
            <p:nvSpPr>
              <p:cNvPr id="14" name="직사각형 13"/>
              <p:cNvSpPr/>
              <p:nvPr/>
            </p:nvSpPr>
            <p:spPr>
              <a:xfrm>
                <a:off x="899592" y="5445224"/>
                <a:ext cx="1440160" cy="72008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직사각형 14"/>
              <p:cNvSpPr/>
              <p:nvPr/>
            </p:nvSpPr>
            <p:spPr>
              <a:xfrm>
                <a:off x="2699792" y="5445224"/>
                <a:ext cx="1440160" cy="72008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b="1" dirty="0" smtClean="0">
                    <a:solidFill>
                      <a:schemeClr val="tx1"/>
                    </a:solidFill>
                  </a:rPr>
                  <a:t>0</a:t>
                </a:r>
                <a:endParaRPr lang="ko-KR" altLang="en-US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" name="오른쪽 화살표 24"/>
              <p:cNvSpPr/>
              <p:nvPr/>
            </p:nvSpPr>
            <p:spPr>
              <a:xfrm>
                <a:off x="945096" y="5484980"/>
                <a:ext cx="648000" cy="648000"/>
              </a:xfrm>
              <a:prstGeom prst="rightArrow">
                <a:avLst>
                  <a:gd name="adj1" fmla="val 50000"/>
                  <a:gd name="adj2" fmla="val 46933"/>
                </a:avLst>
              </a:prstGeom>
              <a:solidFill>
                <a:srgbClr val="FFFF66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altLang="ko-KR" sz="900" b="1" dirty="0" smtClean="0">
                    <a:solidFill>
                      <a:schemeClr val="tx1"/>
                    </a:solidFill>
                  </a:rPr>
                  <a:t>10Kg</a:t>
                </a:r>
                <a:endParaRPr lang="ko-KR" altLang="en-US" sz="9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왼쪽 화살표 26"/>
              <p:cNvSpPr/>
              <p:nvPr/>
            </p:nvSpPr>
            <p:spPr>
              <a:xfrm>
                <a:off x="1632924" y="5498219"/>
                <a:ext cx="648000" cy="648000"/>
              </a:xfrm>
              <a:prstGeom prst="leftArrow">
                <a:avLst/>
              </a:prstGeom>
              <a:solidFill>
                <a:srgbClr val="FFFF66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900" b="1" dirty="0" smtClean="0">
                    <a:solidFill>
                      <a:schemeClr val="tx1"/>
                    </a:solidFill>
                  </a:rPr>
                  <a:t>10Kg</a:t>
                </a:r>
                <a:endParaRPr lang="ko-KR" altLang="en-US" sz="9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5" name="직선 화살표 연결선 34"/>
              <p:cNvCxnSpPr/>
              <p:nvPr/>
            </p:nvCxnSpPr>
            <p:spPr>
              <a:xfrm>
                <a:off x="2379508" y="5803676"/>
                <a:ext cx="288000" cy="1588"/>
              </a:xfrm>
              <a:prstGeom prst="straightConnector1">
                <a:avLst/>
              </a:prstGeom>
              <a:ln w="254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/>
          <p:cNvGrpSpPr/>
          <p:nvPr/>
        </p:nvGrpSpPr>
        <p:grpSpPr>
          <a:xfrm>
            <a:off x="4922964" y="1268760"/>
            <a:ext cx="3969516" cy="2127539"/>
            <a:chOff x="4922964" y="1484784"/>
            <a:chExt cx="3969516" cy="2127539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64088" y="1652524"/>
              <a:ext cx="3528392" cy="19597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" name="직사각형 2"/>
            <p:cNvSpPr/>
            <p:nvPr/>
          </p:nvSpPr>
          <p:spPr>
            <a:xfrm>
              <a:off x="6753870" y="1484784"/>
              <a:ext cx="134652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i="1" dirty="0">
                  <a:solidFill>
                    <a:srgbClr val="0000FF"/>
                  </a:solidFill>
                </a:rPr>
                <a:t>Force = 10 </a:t>
              </a:r>
              <a:r>
                <a:rPr lang="en-US" altLang="ko-KR" sz="1400" i="1" dirty="0" smtClean="0">
                  <a:solidFill>
                    <a:srgbClr val="0000FF"/>
                  </a:solidFill>
                </a:rPr>
                <a:t>Kg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4922964" y="2979243"/>
              <a:ext cx="19532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i="1" dirty="0" smtClean="0">
                  <a:solidFill>
                    <a:srgbClr val="0000FF"/>
                  </a:solidFill>
                </a:rPr>
                <a:t>Torque(</a:t>
              </a:r>
              <a:r>
                <a:rPr lang="el-GR" altLang="ko-KR" sz="1400" i="1" dirty="0" smtClean="0">
                  <a:solidFill>
                    <a:srgbClr val="0000FF"/>
                  </a:solidFill>
                </a:rPr>
                <a:t>τ</a:t>
              </a:r>
              <a:r>
                <a:rPr lang="en-US" altLang="ko-KR" sz="1400" i="1" dirty="0" smtClean="0">
                  <a:solidFill>
                    <a:srgbClr val="0000FF"/>
                  </a:solidFill>
                </a:rPr>
                <a:t>) </a:t>
              </a:r>
              <a:r>
                <a:rPr lang="en-US" altLang="ko-KR" sz="1400" i="1" dirty="0">
                  <a:solidFill>
                    <a:srgbClr val="0000FF"/>
                  </a:solidFill>
                </a:rPr>
                <a:t>= </a:t>
              </a:r>
              <a:r>
                <a:rPr lang="en-US" altLang="ko-KR" sz="1400" i="1" dirty="0" smtClean="0">
                  <a:solidFill>
                    <a:srgbClr val="0000FF"/>
                  </a:solidFill>
                </a:rPr>
                <a:t>10 Kg-m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5" name="직사각형 4"/>
            <p:cNvSpPr/>
            <p:nvPr/>
          </p:nvSpPr>
          <p:spPr>
            <a:xfrm>
              <a:off x="6370989" y="3222834"/>
              <a:ext cx="505267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i="1" dirty="0" smtClean="0">
                  <a:solidFill>
                    <a:srgbClr val="0000FF"/>
                  </a:solidFill>
                </a:rPr>
                <a:t>1 m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395536" y="1109643"/>
            <a:ext cx="4176464" cy="4934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토크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(Torque)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물체에 작용하여 물체를 회전시키는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원인이 되는 </a:t>
            </a:r>
            <a:r>
              <a:rPr lang="ko-KR" altLang="en-US" dirty="0" err="1" smtClean="0"/>
              <a:t>물리량으로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비틀림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모멘트라고도 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회전체에서는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회전력이라고도 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토크는 대상물을</a:t>
            </a:r>
            <a:r>
              <a:rPr lang="en-US" altLang="ko-KR" dirty="0" smtClean="0"/>
              <a:t> </a:t>
            </a:r>
            <a:r>
              <a:rPr lang="ko-KR" altLang="en-US" dirty="0" smtClean="0"/>
              <a:t>회전시키게</a:t>
            </a:r>
            <a:r>
              <a:rPr lang="en-US" altLang="ko-KR" dirty="0" smtClean="0"/>
              <a:t> </a:t>
            </a:r>
            <a:r>
              <a:rPr lang="ko-KR" altLang="en-US" dirty="0" smtClean="0"/>
              <a:t>하는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비틀림 또는 회전력으로 가해지는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힘과 작용 반지름</a:t>
            </a:r>
            <a:r>
              <a:rPr lang="en-US" altLang="ko-KR" dirty="0" smtClean="0"/>
              <a:t>(</a:t>
            </a:r>
            <a:r>
              <a:rPr lang="ko-KR" altLang="en-US" dirty="0" smtClean="0"/>
              <a:t>레버 거리</a:t>
            </a:r>
            <a:r>
              <a:rPr lang="en-US" altLang="ko-KR" dirty="0" smtClean="0"/>
              <a:t>)</a:t>
            </a:r>
            <a:r>
              <a:rPr lang="ko-KR" altLang="en-US" dirty="0" smtClean="0"/>
              <a:t>의 곱임</a:t>
            </a:r>
            <a:r>
              <a:rPr lang="en-US" altLang="ko-KR" dirty="0" smtClean="0"/>
              <a:t>.</a:t>
            </a:r>
          </a:p>
          <a:p>
            <a:pPr>
              <a:lnSpc>
                <a:spcPts val="800"/>
              </a:lnSpc>
            </a:pPr>
            <a:endParaRPr lang="en-US" altLang="ko-KR" sz="800" dirty="0" smtClean="0"/>
          </a:p>
          <a:p>
            <a:r>
              <a:rPr lang="en-US" altLang="ko-KR" dirty="0" smtClean="0"/>
              <a:t>   </a:t>
            </a:r>
            <a:r>
              <a:rPr lang="en-US" altLang="ko-KR" sz="1600" i="1" dirty="0" smtClean="0">
                <a:solidFill>
                  <a:srgbClr val="0000FF"/>
                </a:solidFill>
                <a:latin typeface="+mn-ea"/>
              </a:rPr>
              <a:t>Torque(</a:t>
            </a:r>
            <a:r>
              <a:rPr lang="el-GR" altLang="ko-KR" sz="1600" i="1" dirty="0" smtClean="0">
                <a:solidFill>
                  <a:srgbClr val="0000FF"/>
                </a:solidFill>
                <a:latin typeface="+mn-ea"/>
              </a:rPr>
              <a:t>τ</a:t>
            </a:r>
            <a:r>
              <a:rPr lang="en-US" altLang="ko-KR" sz="1600" i="1" dirty="0" smtClean="0">
                <a:solidFill>
                  <a:srgbClr val="0000FF"/>
                </a:solidFill>
                <a:latin typeface="+mn-ea"/>
              </a:rPr>
              <a:t>)</a:t>
            </a:r>
            <a:r>
              <a:rPr lang="el-GR" altLang="ko-KR" sz="1600" i="1" dirty="0" smtClean="0">
                <a:solidFill>
                  <a:srgbClr val="0000FF"/>
                </a:solidFill>
                <a:latin typeface="+mn-ea"/>
              </a:rPr>
              <a:t> = </a:t>
            </a:r>
            <a:r>
              <a:rPr lang="en-US" altLang="ko-KR" sz="1600" i="1" dirty="0" smtClean="0">
                <a:solidFill>
                  <a:srgbClr val="0000FF"/>
                </a:solidFill>
                <a:latin typeface="+mn-ea"/>
              </a:rPr>
              <a:t>Force(</a:t>
            </a:r>
            <a:r>
              <a:rPr lang="ko-KR" altLang="en-US" sz="1600" i="1" dirty="0" smtClean="0">
                <a:solidFill>
                  <a:srgbClr val="0000FF"/>
                </a:solidFill>
                <a:latin typeface="+mn-ea"/>
              </a:rPr>
              <a:t>힘</a:t>
            </a:r>
            <a:r>
              <a:rPr lang="en-US" altLang="ko-KR" sz="1600" i="1" dirty="0" smtClean="0">
                <a:solidFill>
                  <a:srgbClr val="0000FF"/>
                </a:solidFill>
                <a:latin typeface="+mn-ea"/>
              </a:rPr>
              <a:t>) x Radius(</a:t>
            </a:r>
            <a:r>
              <a:rPr lang="ko-KR" altLang="en-US" sz="1600" i="1" dirty="0" smtClean="0">
                <a:solidFill>
                  <a:srgbClr val="0000FF"/>
                </a:solidFill>
                <a:latin typeface="+mn-ea"/>
              </a:rPr>
              <a:t>반경</a:t>
            </a:r>
            <a:r>
              <a:rPr lang="en-US" altLang="ko-KR" sz="1600" i="1" dirty="0" smtClean="0">
                <a:solidFill>
                  <a:srgbClr val="0000FF"/>
                </a:solidFill>
                <a:latin typeface="+mn-ea"/>
              </a:rPr>
              <a:t>)</a:t>
            </a:r>
            <a:endParaRPr lang="en-US" altLang="ko-KR" dirty="0" smtClean="0">
              <a:solidFill>
                <a:srgbClr val="0000FF"/>
              </a:solidFill>
            </a:endParaRPr>
          </a:p>
          <a:p>
            <a:endParaRPr lang="en-US" altLang="ko-KR" dirty="0" smtClean="0"/>
          </a:p>
          <a:p>
            <a:r>
              <a:rPr lang="en-US" altLang="ko-KR" dirty="0" smtClean="0"/>
              <a:t> - SI </a:t>
            </a:r>
            <a:r>
              <a:rPr lang="ko-KR" altLang="en-US" dirty="0" smtClean="0"/>
              <a:t>단위로 토크는 </a:t>
            </a:r>
            <a:r>
              <a:rPr lang="en-US" altLang="ko-KR" dirty="0" smtClean="0"/>
              <a:t>Kg-m</a:t>
            </a:r>
            <a:r>
              <a:rPr lang="ko-KR" altLang="en-US" dirty="0" smtClean="0"/>
              <a:t>로 표현함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예를 들어</a:t>
            </a:r>
            <a:r>
              <a:rPr lang="en-US" altLang="ko-KR" dirty="0" smtClean="0"/>
              <a:t>, 10 Kg</a:t>
            </a:r>
            <a:r>
              <a:rPr lang="ko-KR" altLang="en-US" dirty="0" smtClean="0"/>
              <a:t>의 힘을 </a:t>
            </a:r>
            <a:r>
              <a:rPr lang="en-US" altLang="ko-KR" dirty="0" smtClean="0"/>
              <a:t>1m </a:t>
            </a:r>
            <a:r>
              <a:rPr lang="ko-KR" altLang="en-US" dirty="0" smtClean="0"/>
              <a:t>길이의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작용점에 가하게 되면</a:t>
            </a:r>
            <a:r>
              <a:rPr lang="en-US" altLang="ko-KR" dirty="0" smtClean="0"/>
              <a:t>, 10 Kg-m</a:t>
            </a:r>
            <a:r>
              <a:rPr lang="ko-KR" altLang="en-US" dirty="0" smtClean="0"/>
              <a:t>의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토크가 걸리게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또한 같은 힘을 </a:t>
            </a:r>
            <a:r>
              <a:rPr lang="en-US" altLang="ko-KR" dirty="0" smtClean="0"/>
              <a:t>2m </a:t>
            </a:r>
            <a:r>
              <a:rPr lang="ko-KR" altLang="en-US" dirty="0" smtClean="0"/>
              <a:t>길이의 작용점에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가하게 되면</a:t>
            </a:r>
            <a:r>
              <a:rPr lang="en-US" altLang="ko-KR" dirty="0" smtClean="0"/>
              <a:t>, 20 Kg-m</a:t>
            </a:r>
            <a:r>
              <a:rPr lang="ko-KR" altLang="en-US" dirty="0" smtClean="0"/>
              <a:t>의 토크가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되어</a:t>
            </a:r>
            <a:r>
              <a:rPr lang="en-US" altLang="ko-KR" dirty="0" smtClean="0"/>
              <a:t> 2</a:t>
            </a:r>
            <a:r>
              <a:rPr lang="ko-KR" altLang="en-US" dirty="0" smtClean="0"/>
              <a:t>배가 됨</a:t>
            </a:r>
            <a:r>
              <a:rPr lang="en-US" altLang="ko-KR" dirty="0" smtClean="0"/>
              <a:t>.</a:t>
            </a:r>
          </a:p>
        </p:txBody>
      </p:sp>
      <p:grpSp>
        <p:nvGrpSpPr>
          <p:cNvPr id="17" name="그룹 16"/>
          <p:cNvGrpSpPr/>
          <p:nvPr/>
        </p:nvGrpSpPr>
        <p:grpSpPr>
          <a:xfrm>
            <a:off x="4985482" y="3715033"/>
            <a:ext cx="4051014" cy="2162239"/>
            <a:chOff x="4985482" y="3789040"/>
            <a:chExt cx="4051014" cy="2162239"/>
          </a:xfrm>
        </p:grpSpPr>
        <p:pic>
          <p:nvPicPr>
            <p:cNvPr id="11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436096" y="4005064"/>
              <a:ext cx="3528392" cy="19462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직사각형 11"/>
            <p:cNvSpPr/>
            <p:nvPr/>
          </p:nvSpPr>
          <p:spPr>
            <a:xfrm>
              <a:off x="7689974" y="3789040"/>
              <a:ext cx="134652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i="1" dirty="0">
                  <a:solidFill>
                    <a:srgbClr val="0000FF"/>
                  </a:solidFill>
                </a:rPr>
                <a:t>Force = 10 </a:t>
              </a:r>
              <a:r>
                <a:rPr lang="en-US" altLang="ko-KR" sz="1400" i="1" dirty="0" smtClean="0">
                  <a:solidFill>
                    <a:srgbClr val="0000FF"/>
                  </a:solidFill>
                </a:rPr>
                <a:t>Kg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6948264" y="5445224"/>
              <a:ext cx="505267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i="1" dirty="0" smtClean="0">
                  <a:solidFill>
                    <a:srgbClr val="0000FF"/>
                  </a:solidFill>
                </a:rPr>
                <a:t>2 m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4985482" y="5261452"/>
              <a:ext cx="189077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i="1" dirty="0" smtClean="0">
                  <a:solidFill>
                    <a:srgbClr val="0000FF"/>
                  </a:solidFill>
                </a:rPr>
                <a:t>Torque(</a:t>
              </a:r>
              <a:r>
                <a:rPr lang="el-GR" altLang="ko-KR" sz="1400" i="1" dirty="0" smtClean="0">
                  <a:solidFill>
                    <a:srgbClr val="0000FF"/>
                  </a:solidFill>
                </a:rPr>
                <a:t>τ</a:t>
              </a:r>
              <a:r>
                <a:rPr lang="en-US" altLang="ko-KR" sz="1400" i="1" dirty="0" smtClean="0">
                  <a:solidFill>
                    <a:srgbClr val="0000FF"/>
                  </a:solidFill>
                </a:rPr>
                <a:t>) </a:t>
              </a:r>
              <a:r>
                <a:rPr lang="en-US" altLang="ko-KR" sz="1400" i="1" dirty="0">
                  <a:solidFill>
                    <a:srgbClr val="0000FF"/>
                  </a:solidFill>
                </a:rPr>
                <a:t>= </a:t>
              </a:r>
              <a:r>
                <a:rPr lang="en-US" altLang="ko-KR" sz="1400" i="1" dirty="0" smtClean="0">
                  <a:solidFill>
                    <a:srgbClr val="0000FF"/>
                  </a:solidFill>
                </a:rPr>
                <a:t>20 Kg-m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9" name="직사각형 18"/>
          <p:cNvSpPr/>
          <p:nvPr/>
        </p:nvSpPr>
        <p:spPr>
          <a:xfrm>
            <a:off x="179512" y="188640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힘과 운동 기본개념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395536" y="1109643"/>
            <a:ext cx="82809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속도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(Speed)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단위시간 동안 변위의 비율임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일상생활에서 물체의 빠르기를 나타낼 때 사용함</a:t>
            </a:r>
            <a:r>
              <a:rPr lang="en-US" altLang="ko-KR" dirty="0" smtClean="0"/>
              <a:t>.</a:t>
            </a:r>
          </a:p>
          <a:p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선속도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(Linear speed) </a:t>
            </a:r>
            <a:endParaRPr lang="en-US" altLang="ko-KR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기본적으로는 속도와 같은 의미이지만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선속도는</a:t>
            </a:r>
            <a:r>
              <a:rPr lang="ko-KR" altLang="en-US" dirty="0" smtClean="0"/>
              <a:t> 이동한 거리로 구별되며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등속 원운동에서 각속도에 대하여 구별할 때 사용함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err="1" smtClean="0"/>
              <a:t>선속도는</a:t>
            </a:r>
            <a:r>
              <a:rPr lang="ko-KR" altLang="en-US" dirty="0" smtClean="0"/>
              <a:t> 등속 원운동에서 현재 위치에서 원의 접선방향의 방향을 가지는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물체의 순간속도로 </a:t>
            </a:r>
            <a:r>
              <a:rPr lang="ko-KR" altLang="en-US" dirty="0" err="1" smtClean="0"/>
              <a:t>한바퀴</a:t>
            </a:r>
            <a:r>
              <a:rPr lang="ko-KR" altLang="en-US" dirty="0" smtClean="0"/>
              <a:t> 도는 동안 이동한 원둘레 길이임</a:t>
            </a:r>
            <a:r>
              <a:rPr lang="en-US" altLang="ko-KR" dirty="0" smtClean="0"/>
              <a:t>.</a:t>
            </a:r>
            <a:endParaRPr lang="en-US" altLang="ko-KR" b="1" dirty="0" smtClean="0">
              <a:latin typeface="+mn-ea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1187624" y="4477097"/>
            <a:ext cx="6832784" cy="1400175"/>
            <a:chOff x="1331640" y="4365104"/>
            <a:chExt cx="6832784" cy="1400175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31640" y="4365104"/>
              <a:ext cx="5800725" cy="1400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직사각형 13"/>
            <p:cNvSpPr/>
            <p:nvPr/>
          </p:nvSpPr>
          <p:spPr>
            <a:xfrm>
              <a:off x="6516216" y="4869160"/>
              <a:ext cx="16482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Linear Motion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179512" y="188640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힘과 운동 기본개념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1835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395536" y="1109643"/>
            <a:ext cx="482453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각속도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(Angular or Rotational Speed)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등속 원운동에서 한 점의 주위를 물체가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운동할 때 속도를 그 점의 주위를 단위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시간에 도는 각도로써 표시한 것임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각속도는 일반적으로 분당 </a:t>
            </a:r>
            <a:r>
              <a:rPr lang="ko-KR" altLang="en-US" dirty="0" err="1" smtClean="0"/>
              <a:t>회전수</a:t>
            </a:r>
            <a:r>
              <a:rPr lang="en-US" altLang="ko-KR" dirty="0" smtClean="0"/>
              <a:t>(RPM)</a:t>
            </a:r>
            <a:r>
              <a:rPr lang="ko-KR" altLang="en-US" dirty="0" smtClean="0"/>
              <a:t>로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표시하고</a:t>
            </a:r>
            <a:r>
              <a:rPr lang="en-US" altLang="ko-KR" dirty="0" smtClean="0"/>
              <a:t>, SI</a:t>
            </a:r>
            <a:r>
              <a:rPr lang="ko-KR" altLang="en-US" dirty="0" smtClean="0"/>
              <a:t>단위로는 </a:t>
            </a:r>
            <a:r>
              <a:rPr lang="en-US" altLang="ko-KR" dirty="0" err="1" smtClean="0"/>
              <a:t>rad</a:t>
            </a:r>
            <a:r>
              <a:rPr lang="en-US" altLang="ko-KR" dirty="0" smtClean="0"/>
              <a:t>/sec</a:t>
            </a:r>
            <a:r>
              <a:rPr lang="ko-KR" altLang="en-US" dirty="0" smtClean="0"/>
              <a:t>로 표시함</a:t>
            </a:r>
            <a:r>
              <a:rPr lang="en-US" altLang="ko-KR" dirty="0" smtClean="0"/>
              <a:t>.</a:t>
            </a:r>
            <a:endParaRPr lang="en-US" altLang="ko-KR" dirty="0" smtClean="0">
              <a:latin typeface="+mn-ea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5382344" y="1268760"/>
            <a:ext cx="3275112" cy="1612468"/>
            <a:chOff x="5382344" y="1340768"/>
            <a:chExt cx="3275112" cy="1612468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444208" y="1340768"/>
              <a:ext cx="1365286" cy="1226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직사각형 7"/>
            <p:cNvSpPr/>
            <p:nvPr/>
          </p:nvSpPr>
          <p:spPr>
            <a:xfrm>
              <a:off x="5382344" y="1484784"/>
              <a:ext cx="149391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i="1" dirty="0" smtClean="0">
                  <a:solidFill>
                    <a:srgbClr val="0000FF"/>
                  </a:solidFill>
                </a:rPr>
                <a:t>회전방향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7451576" y="1722294"/>
              <a:ext cx="120588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i="1" smtClean="0">
                  <a:solidFill>
                    <a:srgbClr val="0000FF"/>
                  </a:solidFill>
                </a:rPr>
                <a:t>회전축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6481546" y="2583904"/>
              <a:ext cx="133081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회전 운동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395536" y="2996952"/>
            <a:ext cx="813690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가속도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(Acceleration)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속도가 단위시간 동안 얼마나 변했는지를 나타내는 벡터 량</a:t>
            </a:r>
            <a:endParaRPr lang="en-US" altLang="ko-KR" dirty="0" smtClean="0"/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물체에 힘이 작용할 때 나타남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속도가 높아질 때는</a:t>
            </a:r>
            <a:r>
              <a:rPr lang="en-US" altLang="ko-KR" dirty="0" smtClean="0"/>
              <a:t> </a:t>
            </a:r>
            <a:r>
              <a:rPr lang="ko-KR" altLang="en-US" dirty="0" smtClean="0"/>
              <a:t>가속</a:t>
            </a:r>
            <a:r>
              <a:rPr lang="en-US" altLang="ko-KR" dirty="0" smtClean="0"/>
              <a:t>(Acceleration), </a:t>
            </a:r>
            <a:r>
              <a:rPr lang="ko-KR" altLang="en-US" dirty="0" smtClean="0"/>
              <a:t>낮아질 때는 감속</a:t>
            </a:r>
            <a:r>
              <a:rPr lang="en-US" altLang="ko-KR" dirty="0" smtClean="0"/>
              <a:t>(Deceleration)</a:t>
            </a:r>
            <a:r>
              <a:rPr lang="ko-KR" altLang="en-US" dirty="0" smtClean="0"/>
              <a:t>임</a:t>
            </a:r>
            <a:r>
              <a:rPr lang="en-US" altLang="ko-KR" dirty="0" smtClean="0"/>
              <a:t>.</a:t>
            </a:r>
            <a:endParaRPr lang="en-US" altLang="ko-KR" dirty="0" smtClean="0">
              <a:latin typeface="+mn-ea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1835696" y="4408820"/>
            <a:ext cx="2718048" cy="1900500"/>
            <a:chOff x="1547664" y="3645024"/>
            <a:chExt cx="2718048" cy="1900500"/>
          </a:xfrm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47664" y="3645024"/>
              <a:ext cx="2686050" cy="1457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직사각형 16"/>
            <p:cNvSpPr/>
            <p:nvPr/>
          </p:nvSpPr>
          <p:spPr>
            <a:xfrm>
              <a:off x="1763688" y="4825444"/>
              <a:ext cx="108012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400" i="1" dirty="0" smtClean="0">
                  <a:solidFill>
                    <a:srgbClr val="0000FF"/>
                  </a:solidFill>
                </a:rPr>
                <a:t>10 RPM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203848" y="4825444"/>
              <a:ext cx="106186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400" i="1" dirty="0" smtClean="0">
                  <a:solidFill>
                    <a:srgbClr val="0000FF"/>
                  </a:solidFill>
                </a:rPr>
                <a:t>20 RPM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2286000" y="5176192"/>
              <a:ext cx="163792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smtClean="0">
                  <a:solidFill>
                    <a:srgbClr val="0000FF"/>
                  </a:solidFill>
                </a:rPr>
                <a:t>(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가속상태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5364088" y="4408820"/>
            <a:ext cx="2808312" cy="1900500"/>
            <a:chOff x="5364088" y="3645024"/>
            <a:chExt cx="2808312" cy="1900500"/>
          </a:xfrm>
        </p:grpSpPr>
        <p:pic>
          <p:nvPicPr>
            <p:cNvPr id="21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364088" y="3645024"/>
              <a:ext cx="2733675" cy="1457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직사각형 21"/>
            <p:cNvSpPr/>
            <p:nvPr/>
          </p:nvSpPr>
          <p:spPr>
            <a:xfrm>
              <a:off x="5724128" y="4825444"/>
              <a:ext cx="120588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400" i="1" dirty="0" smtClean="0">
                  <a:solidFill>
                    <a:srgbClr val="0000FF"/>
                  </a:solidFill>
                </a:rPr>
                <a:t>20 RPM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7038528" y="4825444"/>
              <a:ext cx="113387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400" i="1" dirty="0" smtClean="0">
                  <a:solidFill>
                    <a:srgbClr val="0000FF"/>
                  </a:solidFill>
                </a:rPr>
                <a:t>10 RPM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6174432" y="5176192"/>
              <a:ext cx="163792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smtClean="0">
                  <a:solidFill>
                    <a:srgbClr val="0000FF"/>
                  </a:solidFill>
                </a:rPr>
                <a:t>(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감속상태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179512" y="188640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힘과 운동 기본개념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484784"/>
            <a:ext cx="3440385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직사각형 2"/>
          <p:cNvSpPr/>
          <p:nvPr/>
        </p:nvSpPr>
        <p:spPr>
          <a:xfrm>
            <a:off x="395536" y="1109643"/>
            <a:ext cx="8424936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관성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(Inertia)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물체에 가해지는 외부 힘의 </a:t>
            </a:r>
            <a:r>
              <a:rPr lang="ko-KR" altLang="en-US" dirty="0" err="1" smtClean="0"/>
              <a:t>합력이</a:t>
            </a:r>
            <a:r>
              <a:rPr lang="ko-KR" altLang="en-US" dirty="0" smtClean="0"/>
              <a:t> </a:t>
            </a:r>
            <a:r>
              <a:rPr lang="en-US" altLang="ko-KR" dirty="0" smtClean="0"/>
              <a:t>0</a:t>
            </a:r>
            <a:r>
              <a:rPr lang="ko-KR" altLang="en-US" dirty="0" smtClean="0"/>
              <a:t>일 때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자신의 운동상태를 지속하는 성질임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질량이 클수록 관성도 크게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모든 기계장치는 관성의 법칙이 적용되며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이로 인하여 가</a:t>
            </a:r>
            <a:r>
              <a:rPr lang="en-US" altLang="ko-KR" dirty="0" smtClean="0"/>
              <a:t>/</a:t>
            </a:r>
            <a:r>
              <a:rPr lang="ko-KR" altLang="en-US" dirty="0" smtClean="0"/>
              <a:t>감속시의 저항으로 나타남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예로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제지공장의 큰 종이 </a:t>
            </a:r>
            <a:r>
              <a:rPr lang="ko-KR" altLang="en-US" dirty="0" err="1" smtClean="0"/>
              <a:t>롤을</a:t>
            </a:r>
            <a:r>
              <a:rPr lang="ko-KR" altLang="en-US" dirty="0" smtClean="0"/>
              <a:t> 풀어주는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err="1" smtClean="0"/>
              <a:t>언코일러</a:t>
            </a:r>
            <a:r>
              <a:rPr lang="ko-KR" altLang="en-US" dirty="0" smtClean="0"/>
              <a:t> 기계의 경우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최초로 움직이도록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하거나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그 반대로 한번 움직이게 된 것을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정지시키는데 많은 에너지가 필요함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만약 손실이 없다면 동작하고 있는 상태가 유지될 것이며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손실을 감안한다면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이 손실분만큼의 에너지를 투입하여야 정속도가 유지될 것임</a:t>
            </a:r>
            <a:r>
              <a:rPr lang="en-US" altLang="ko-KR" dirty="0" smtClean="0"/>
              <a:t>.</a:t>
            </a:r>
            <a:endParaRPr lang="en-US" altLang="ko-KR" dirty="0" smtClean="0"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796136" y="3275692"/>
            <a:ext cx="22060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언코일러</a:t>
            </a:r>
            <a:r>
              <a:rPr lang="en-US" altLang="ko-KR" i="1" dirty="0" smtClean="0">
                <a:solidFill>
                  <a:srgbClr val="0000FF"/>
                </a:solidFill>
              </a:rPr>
              <a:t>_</a:t>
            </a:r>
            <a:r>
              <a:rPr lang="en-US" altLang="ko-KR" i="1" dirty="0" err="1" smtClean="0">
                <a:solidFill>
                  <a:srgbClr val="0000FF"/>
                </a:solidFill>
              </a:rPr>
              <a:t>Uncoiler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95536" y="4941168"/>
            <a:ext cx="842493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마찰손실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(Friction Losses)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마찰은</a:t>
            </a:r>
            <a:r>
              <a:rPr lang="en-US" altLang="ko-KR" dirty="0" smtClean="0"/>
              <a:t> </a:t>
            </a:r>
            <a:r>
              <a:rPr lang="ko-KR" altLang="en-US" dirty="0" smtClean="0"/>
              <a:t>한 물체가 다른 물체와 접촉함으로써 발생됨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다른 물체의 표면과 닿은 상태로 </a:t>
            </a:r>
            <a:r>
              <a:rPr lang="ko-KR" altLang="en-US" dirty="0" err="1" smtClean="0"/>
              <a:t>움직일려면</a:t>
            </a:r>
            <a:r>
              <a:rPr lang="ko-KR" altLang="en-US" dirty="0" smtClean="0"/>
              <a:t> 더 많은 힘을 가하여야 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마찰은 기계의 손실 중에서 가장 많이 영향을 주는 손실임</a:t>
            </a:r>
            <a:r>
              <a:rPr lang="en-US" altLang="ko-KR" dirty="0" smtClean="0"/>
              <a:t>.</a:t>
            </a:r>
            <a:endParaRPr lang="en-US" altLang="ko-KR" dirty="0" smtClean="0"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79512" y="188640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힘과 운동 기본개념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395536" y="1109643"/>
            <a:ext cx="6192688" cy="49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일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(Works)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물체에 힘이 작용하여 움직일 때</a:t>
            </a:r>
            <a:r>
              <a:rPr lang="en-US" altLang="ko-KR" dirty="0" smtClean="0"/>
              <a:t>, </a:t>
            </a:r>
            <a:r>
              <a:rPr lang="ko-KR" altLang="en-US" dirty="0" smtClean="0"/>
              <a:t>힘과 변위의 곱으로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주어지는 </a:t>
            </a:r>
            <a:r>
              <a:rPr lang="ko-KR" altLang="en-US" dirty="0" err="1" smtClean="0"/>
              <a:t>물리량임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외부 힘의 작용으로 물체가 힘의 방향으로 움직일 때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외부 힘이 물체에 일을 했다고 표현하며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낮은 곳에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있던 물체를 들어 올릴 때 등을 말함</a:t>
            </a:r>
            <a:r>
              <a:rPr lang="en-US" altLang="ko-KR" dirty="0" smtClean="0"/>
              <a:t>.</a:t>
            </a:r>
          </a:p>
          <a:p>
            <a:pPr>
              <a:lnSpc>
                <a:spcPts val="1600"/>
              </a:lnSpc>
            </a:pPr>
            <a:endParaRPr lang="en-US" altLang="ko-KR" sz="1400" dirty="0" smtClean="0"/>
          </a:p>
          <a:p>
            <a:pPr>
              <a:lnSpc>
                <a:spcPts val="1600"/>
              </a:lnSpc>
            </a:pPr>
            <a:r>
              <a:rPr lang="ko-KR" altLang="en-US" sz="1400" dirty="0" smtClean="0">
                <a:solidFill>
                  <a:srgbClr val="0000FF"/>
                </a:solidFill>
              </a:rPr>
              <a:t>     </a:t>
            </a:r>
            <a:r>
              <a:rPr lang="ko-KR" altLang="en-US" sz="1400" i="1" dirty="0" smtClean="0">
                <a:solidFill>
                  <a:srgbClr val="0000FF"/>
                </a:solidFill>
              </a:rPr>
              <a:t>일 </a:t>
            </a:r>
            <a:r>
              <a:rPr lang="en-US" altLang="ko-KR" sz="1400" i="1" dirty="0" smtClean="0">
                <a:solidFill>
                  <a:srgbClr val="0000FF"/>
                </a:solidFill>
              </a:rPr>
              <a:t>(1 Joule)</a:t>
            </a:r>
            <a:r>
              <a:rPr lang="ko-KR" altLang="en-US" sz="1400" i="1" dirty="0" smtClean="0">
                <a:solidFill>
                  <a:srgbClr val="0000FF"/>
                </a:solidFill>
              </a:rPr>
              <a:t> </a:t>
            </a:r>
            <a:r>
              <a:rPr lang="en-US" altLang="ko-KR" sz="1400" i="1" dirty="0" smtClean="0">
                <a:solidFill>
                  <a:srgbClr val="0000FF"/>
                </a:solidFill>
              </a:rPr>
              <a:t>= </a:t>
            </a:r>
            <a:r>
              <a:rPr lang="ko-KR" altLang="en-US" sz="1400" i="1" dirty="0" smtClean="0">
                <a:solidFill>
                  <a:srgbClr val="0000FF"/>
                </a:solidFill>
              </a:rPr>
              <a:t>힘 </a:t>
            </a:r>
            <a:r>
              <a:rPr lang="en-US" altLang="ko-KR" sz="1400" i="1" dirty="0" smtClean="0">
                <a:solidFill>
                  <a:srgbClr val="0000FF"/>
                </a:solidFill>
              </a:rPr>
              <a:t>(1 Newton) x </a:t>
            </a:r>
            <a:r>
              <a:rPr lang="ko-KR" altLang="en-US" sz="1400" i="1" dirty="0" smtClean="0">
                <a:solidFill>
                  <a:srgbClr val="0000FF"/>
                </a:solidFill>
              </a:rPr>
              <a:t>변위 </a:t>
            </a:r>
            <a:r>
              <a:rPr lang="en-US" altLang="ko-KR" sz="1400" i="1" dirty="0" smtClean="0">
                <a:solidFill>
                  <a:srgbClr val="0000FF"/>
                </a:solidFill>
              </a:rPr>
              <a:t>(1 meter) = 1 Nm</a:t>
            </a:r>
            <a:endParaRPr lang="en-US" altLang="ko-KR" sz="1400" i="1" dirty="0" smtClean="0">
              <a:solidFill>
                <a:srgbClr val="0000FF"/>
              </a:solidFill>
              <a:latin typeface="+mn-ea"/>
            </a:endParaRPr>
          </a:p>
          <a:p>
            <a:endParaRPr lang="en-US" altLang="ko-KR" dirty="0" smtClean="0"/>
          </a:p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동력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(Power)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단위시간 동안에 이루어지는 일의 양으로 일률이라고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공률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工率</a:t>
            </a:r>
            <a:r>
              <a:rPr lang="en-US" altLang="ko-KR" dirty="0" smtClean="0"/>
              <a:t>)</a:t>
            </a:r>
            <a:r>
              <a:rPr lang="ko-KR" altLang="en-US" dirty="0" smtClean="0"/>
              <a:t>이라고도 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동력은 두 가지 의미가</a:t>
            </a:r>
            <a:r>
              <a:rPr lang="en-US" altLang="ko-KR" dirty="0" smtClean="0"/>
              <a:t> </a:t>
            </a:r>
            <a:r>
              <a:rPr lang="ko-KR" altLang="en-US" dirty="0" smtClean="0"/>
              <a:t>있으며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역학적인 의미에서의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일의 양을 그 일을 한 시간으로 나눈 효율의 의미이고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또 다른 의미는 기동력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원동력 또는 그런 힘을 만드는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에너지원의 의미함</a:t>
            </a:r>
            <a:r>
              <a:rPr lang="en-US" altLang="ko-KR" dirty="0" smtClean="0"/>
              <a:t>.</a:t>
            </a:r>
          </a:p>
          <a:p>
            <a:pPr>
              <a:lnSpc>
                <a:spcPts val="1600"/>
              </a:lnSpc>
            </a:pPr>
            <a:endParaRPr lang="en-US" altLang="ko-KR" sz="1400" i="1" dirty="0" smtClean="0"/>
          </a:p>
          <a:p>
            <a:pPr>
              <a:lnSpc>
                <a:spcPts val="1600"/>
              </a:lnSpc>
            </a:pPr>
            <a:r>
              <a:rPr lang="en-US" altLang="ko-KR" sz="1400" i="1" dirty="0" smtClean="0">
                <a:solidFill>
                  <a:srgbClr val="0000FF"/>
                </a:solidFill>
              </a:rPr>
              <a:t>     </a:t>
            </a:r>
            <a:r>
              <a:rPr lang="ko-KR" altLang="en-US" sz="1400" i="1" dirty="0" smtClean="0">
                <a:solidFill>
                  <a:srgbClr val="0000FF"/>
                </a:solidFill>
              </a:rPr>
              <a:t>일률 </a:t>
            </a:r>
            <a:r>
              <a:rPr lang="en-US" altLang="ko-KR" sz="1400" i="1" dirty="0" smtClean="0">
                <a:solidFill>
                  <a:srgbClr val="0000FF"/>
                </a:solidFill>
              </a:rPr>
              <a:t>(1 Watt) = </a:t>
            </a:r>
            <a:r>
              <a:rPr lang="ko-KR" altLang="en-US" sz="1400" i="1" dirty="0" smtClean="0">
                <a:solidFill>
                  <a:srgbClr val="0000FF"/>
                </a:solidFill>
              </a:rPr>
              <a:t>일 </a:t>
            </a:r>
            <a:r>
              <a:rPr lang="en-US" altLang="ko-KR" sz="1400" i="1" dirty="0" smtClean="0">
                <a:solidFill>
                  <a:srgbClr val="0000FF"/>
                </a:solidFill>
              </a:rPr>
              <a:t>(1 Joule) / </a:t>
            </a:r>
            <a:r>
              <a:rPr lang="ko-KR" altLang="en-US" sz="1400" i="1" dirty="0" smtClean="0">
                <a:solidFill>
                  <a:srgbClr val="0000FF"/>
                </a:solidFill>
              </a:rPr>
              <a:t>시간 </a:t>
            </a:r>
            <a:r>
              <a:rPr lang="en-US" altLang="ko-KR" sz="1400" i="1" dirty="0" smtClean="0">
                <a:solidFill>
                  <a:srgbClr val="0000FF"/>
                </a:solidFill>
              </a:rPr>
              <a:t>(1 sec) </a:t>
            </a:r>
            <a:endParaRPr lang="en-US" altLang="ko-KR" sz="1400" i="1" dirty="0" smtClean="0">
              <a:solidFill>
                <a:srgbClr val="0000FF"/>
              </a:solidFill>
              <a:latin typeface="+mn-ea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7164336" y="1484784"/>
            <a:ext cx="1440160" cy="1296938"/>
            <a:chOff x="7164336" y="1524540"/>
            <a:chExt cx="1656136" cy="1512962"/>
          </a:xfrm>
        </p:grpSpPr>
        <p:grpSp>
          <p:nvGrpSpPr>
            <p:cNvPr id="15" name="그룹 14"/>
            <p:cNvGrpSpPr/>
            <p:nvPr/>
          </p:nvGrpSpPr>
          <p:grpSpPr>
            <a:xfrm>
              <a:off x="7164336" y="1524540"/>
              <a:ext cx="1296096" cy="1512962"/>
              <a:chOff x="6300192" y="1484784"/>
              <a:chExt cx="1296096" cy="1512962"/>
            </a:xfrm>
          </p:grpSpPr>
          <p:sp>
            <p:nvSpPr>
              <p:cNvPr id="8" name="직사각형 7"/>
              <p:cNvSpPr/>
              <p:nvPr/>
            </p:nvSpPr>
            <p:spPr>
              <a:xfrm>
                <a:off x="6300192" y="1484784"/>
                <a:ext cx="770384" cy="482352"/>
              </a:xfrm>
              <a:prstGeom prst="rect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400" i="1" dirty="0" smtClean="0">
                    <a:solidFill>
                      <a:srgbClr val="0000FF"/>
                    </a:solidFill>
                  </a:rPr>
                  <a:t>1 Kg</a:t>
                </a:r>
                <a:endParaRPr lang="ko-KR" altLang="en-US" sz="1400" i="1" dirty="0">
                  <a:solidFill>
                    <a:srgbClr val="0000FF"/>
                  </a:solidFill>
                </a:endParaRPr>
              </a:p>
            </p:txBody>
          </p:sp>
          <p:sp>
            <p:nvSpPr>
              <p:cNvPr id="9" name="직사각형 8"/>
              <p:cNvSpPr/>
              <p:nvPr/>
            </p:nvSpPr>
            <p:spPr>
              <a:xfrm>
                <a:off x="6300192" y="2514600"/>
                <a:ext cx="770384" cy="482352"/>
              </a:xfrm>
              <a:prstGeom prst="rect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400" i="1" dirty="0" smtClean="0">
                    <a:solidFill>
                      <a:srgbClr val="0000FF"/>
                    </a:solidFill>
                  </a:rPr>
                  <a:t>1 Kg</a:t>
                </a:r>
                <a:endParaRPr lang="ko-KR" altLang="en-US" sz="1400" i="1" dirty="0">
                  <a:solidFill>
                    <a:srgbClr val="0000FF"/>
                  </a:solidFill>
                </a:endParaRPr>
              </a:p>
            </p:txBody>
          </p:sp>
          <p:cxnSp>
            <p:nvCxnSpPr>
              <p:cNvPr id="11" name="직선 연결선 10"/>
              <p:cNvCxnSpPr/>
              <p:nvPr/>
            </p:nvCxnSpPr>
            <p:spPr>
              <a:xfrm>
                <a:off x="7164288" y="1962336"/>
                <a:ext cx="4320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직선 연결선 11"/>
              <p:cNvCxnSpPr/>
              <p:nvPr/>
            </p:nvCxnSpPr>
            <p:spPr>
              <a:xfrm>
                <a:off x="7164288" y="2996952"/>
                <a:ext cx="4320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직선 화살표 연결선 13"/>
              <p:cNvCxnSpPr/>
              <p:nvPr/>
            </p:nvCxnSpPr>
            <p:spPr>
              <a:xfrm rot="5400000" flipH="1" flipV="1">
                <a:off x="6876256" y="2492896"/>
                <a:ext cx="1008112" cy="158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TextBox 15"/>
            <p:cNvSpPr txBox="1"/>
            <p:nvPr/>
          </p:nvSpPr>
          <p:spPr>
            <a:xfrm>
              <a:off x="8172400" y="2295873"/>
              <a:ext cx="648072" cy="3590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i="1" dirty="0" smtClean="0">
                  <a:solidFill>
                    <a:srgbClr val="0000FF"/>
                  </a:solidFill>
                </a:rPr>
                <a:t>1 m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7164288" y="3789040"/>
            <a:ext cx="1800200" cy="1296938"/>
            <a:chOff x="7164336" y="1524540"/>
            <a:chExt cx="2070170" cy="1512962"/>
          </a:xfrm>
        </p:grpSpPr>
        <p:grpSp>
          <p:nvGrpSpPr>
            <p:cNvPr id="19" name="그룹 14"/>
            <p:cNvGrpSpPr/>
            <p:nvPr/>
          </p:nvGrpSpPr>
          <p:grpSpPr>
            <a:xfrm>
              <a:off x="7164336" y="1524540"/>
              <a:ext cx="1296096" cy="1512962"/>
              <a:chOff x="6300192" y="1484784"/>
              <a:chExt cx="1296096" cy="1512962"/>
            </a:xfrm>
          </p:grpSpPr>
          <p:sp>
            <p:nvSpPr>
              <p:cNvPr id="21" name="직사각형 20"/>
              <p:cNvSpPr/>
              <p:nvPr/>
            </p:nvSpPr>
            <p:spPr>
              <a:xfrm>
                <a:off x="6300192" y="1484784"/>
                <a:ext cx="770384" cy="482352"/>
              </a:xfrm>
              <a:prstGeom prst="rect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400" i="1" dirty="0" smtClean="0">
                    <a:solidFill>
                      <a:srgbClr val="0000FF"/>
                    </a:solidFill>
                  </a:rPr>
                  <a:t>1 Kg</a:t>
                </a:r>
                <a:endParaRPr lang="ko-KR" altLang="en-US" sz="1400" i="1" dirty="0">
                  <a:solidFill>
                    <a:srgbClr val="0000FF"/>
                  </a:solidFill>
                </a:endParaRPr>
              </a:p>
            </p:txBody>
          </p:sp>
          <p:sp>
            <p:nvSpPr>
              <p:cNvPr id="22" name="직사각형 21"/>
              <p:cNvSpPr/>
              <p:nvPr/>
            </p:nvSpPr>
            <p:spPr>
              <a:xfrm>
                <a:off x="6300192" y="2514600"/>
                <a:ext cx="770384" cy="482352"/>
              </a:xfrm>
              <a:prstGeom prst="rect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400" i="1" dirty="0" smtClean="0">
                    <a:solidFill>
                      <a:srgbClr val="0000FF"/>
                    </a:solidFill>
                  </a:rPr>
                  <a:t>1 Kg</a:t>
                </a:r>
                <a:endParaRPr lang="ko-KR" altLang="en-US" sz="1400" i="1" dirty="0">
                  <a:solidFill>
                    <a:srgbClr val="0000FF"/>
                  </a:solidFill>
                </a:endParaRPr>
              </a:p>
            </p:txBody>
          </p:sp>
          <p:cxnSp>
            <p:nvCxnSpPr>
              <p:cNvPr id="23" name="직선 연결선 22"/>
              <p:cNvCxnSpPr/>
              <p:nvPr/>
            </p:nvCxnSpPr>
            <p:spPr>
              <a:xfrm>
                <a:off x="7164288" y="1962336"/>
                <a:ext cx="4320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직선 연결선 23"/>
              <p:cNvCxnSpPr/>
              <p:nvPr/>
            </p:nvCxnSpPr>
            <p:spPr>
              <a:xfrm>
                <a:off x="7164288" y="2996952"/>
                <a:ext cx="4320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직선 화살표 연결선 24"/>
              <p:cNvCxnSpPr/>
              <p:nvPr/>
            </p:nvCxnSpPr>
            <p:spPr>
              <a:xfrm rot="5400000" flipH="1" flipV="1">
                <a:off x="6876256" y="2492896"/>
                <a:ext cx="1008112" cy="158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TextBox 19"/>
            <p:cNvSpPr txBox="1"/>
            <p:nvPr/>
          </p:nvSpPr>
          <p:spPr>
            <a:xfrm>
              <a:off x="8172400" y="2295873"/>
              <a:ext cx="1062106" cy="3590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i="1" dirty="0" smtClean="0">
                  <a:solidFill>
                    <a:srgbClr val="0000FF"/>
                  </a:solidFill>
                </a:rPr>
                <a:t>1 m/sec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7380312" y="2843644"/>
            <a:ext cx="973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i="1" dirty="0" smtClean="0">
                <a:solidFill>
                  <a:srgbClr val="0000FF"/>
                </a:solidFill>
              </a:rPr>
              <a:t>1 Joule</a:t>
            </a:r>
            <a:endParaRPr lang="ko-KR" altLang="en-US" b="1" i="1" dirty="0">
              <a:solidFill>
                <a:srgbClr val="0000FF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380312" y="5157192"/>
            <a:ext cx="923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i="1" dirty="0" smtClean="0">
                <a:solidFill>
                  <a:srgbClr val="0000FF"/>
                </a:solidFill>
              </a:rPr>
              <a:t>1 Watt</a:t>
            </a:r>
            <a:endParaRPr lang="ko-KR" altLang="en-US" b="1" i="1" dirty="0">
              <a:solidFill>
                <a:srgbClr val="0000FF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9512" y="188640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힘과 운동 기본개념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680195"/>
            <a:ext cx="3168352" cy="2252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395536" y="1109643"/>
            <a:ext cx="82809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마력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킬로와트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(HP, kW)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보통 짐마차를 부리는 말이 단위시간</a:t>
            </a:r>
            <a:r>
              <a:rPr lang="en-US" altLang="ko-KR" dirty="0" smtClean="0"/>
              <a:t>(1</a:t>
            </a:r>
            <a:r>
              <a:rPr lang="ko-KR" altLang="en-US" dirty="0" smtClean="0"/>
              <a:t>분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하는 일을 실측하여 </a:t>
            </a:r>
            <a:r>
              <a:rPr lang="en-US" altLang="ko-KR" dirty="0" smtClean="0"/>
              <a:t>1</a:t>
            </a:r>
            <a:r>
              <a:rPr lang="ko-KR" altLang="en-US" dirty="0" smtClean="0"/>
              <a:t>마력으로 정의함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이 단위는 </a:t>
            </a:r>
            <a:r>
              <a:rPr lang="ko-KR" altLang="ko-KR" dirty="0" smtClean="0"/>
              <a:t>제임스 와트</a:t>
            </a:r>
            <a:r>
              <a:rPr lang="ko-KR" altLang="en-US" dirty="0" smtClean="0"/>
              <a:t>가 </a:t>
            </a:r>
            <a:r>
              <a:rPr lang="ko-KR" altLang="ko-KR" dirty="0" smtClean="0"/>
              <a:t>18세기에</a:t>
            </a:r>
            <a:r>
              <a:rPr lang="en-US" altLang="ko-KR" dirty="0" smtClean="0"/>
              <a:t> </a:t>
            </a:r>
            <a:r>
              <a:rPr lang="ko-KR" altLang="en-US" dirty="0" smtClean="0"/>
              <a:t>정의한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것으로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당시 새로 개발한 증기기관의 출력이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얼마나 많은 말이 일하는 것에 해당되는지를</a:t>
            </a:r>
            <a:endParaRPr lang="en-US" altLang="ko-KR" dirty="0" smtClean="0"/>
          </a:p>
          <a:p>
            <a:r>
              <a:rPr lang="ko-KR" altLang="en-US" dirty="0" smtClean="0"/>
              <a:t>   나타내기 위하여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실제로 말이 </a:t>
            </a:r>
            <a:r>
              <a:rPr lang="ko-KR" altLang="en-US" dirty="0" err="1" smtClean="0"/>
              <a:t>중량물을</a:t>
            </a:r>
            <a:r>
              <a:rPr lang="ko-KR" altLang="en-US" dirty="0" smtClean="0"/>
              <a:t> 들어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올리도록 회전하면서 측정한 결과</a:t>
            </a:r>
            <a:r>
              <a:rPr lang="en-US" altLang="ko-KR" dirty="0" smtClean="0"/>
              <a:t>, 1</a:t>
            </a:r>
            <a:r>
              <a:rPr lang="ko-KR" altLang="en-US" dirty="0" smtClean="0"/>
              <a:t>마력은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r>
              <a:rPr lang="ko-KR" altLang="ko-KR" dirty="0" smtClean="0"/>
              <a:t>분당</a:t>
            </a:r>
            <a:r>
              <a:rPr lang="en-US" altLang="ko-KR" dirty="0" smtClean="0"/>
              <a:t> </a:t>
            </a:r>
            <a:r>
              <a:rPr lang="ko-KR" altLang="ko-KR" dirty="0" smtClean="0"/>
              <a:t>33,000 피트</a:t>
            </a:r>
            <a:r>
              <a:rPr lang="en-US" altLang="ko-KR" dirty="0" smtClean="0"/>
              <a:t>-</a:t>
            </a:r>
            <a:r>
              <a:rPr lang="ko-KR" altLang="ko-KR" dirty="0" smtClean="0"/>
              <a:t>파운드</a:t>
            </a:r>
            <a:r>
              <a:rPr lang="ko-KR" altLang="en-US" dirty="0" smtClean="0"/>
              <a:t>였음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모터에 마력의 개념을 </a:t>
            </a:r>
            <a:r>
              <a:rPr lang="ko-KR" altLang="en-US" dirty="0" err="1" smtClean="0"/>
              <a:t>적용할려면</a:t>
            </a:r>
            <a:r>
              <a:rPr lang="ko-KR" altLang="en-US" dirty="0" smtClean="0"/>
              <a:t> 토크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및 속도로써 다음과 같이 산정함</a:t>
            </a:r>
            <a:r>
              <a:rPr lang="en-US" altLang="ko-KR" dirty="0" smtClean="0"/>
              <a:t>.</a:t>
            </a:r>
          </a:p>
          <a:p>
            <a:pPr>
              <a:lnSpc>
                <a:spcPts val="1400"/>
              </a:lnSpc>
            </a:pPr>
            <a:endParaRPr lang="en-US" altLang="ko-KR" dirty="0" smtClean="0"/>
          </a:p>
          <a:p>
            <a:pPr>
              <a:lnSpc>
                <a:spcPts val="1400"/>
              </a:lnSpc>
            </a:pPr>
            <a:r>
              <a:rPr lang="en-US" altLang="ko-KR" sz="1600" i="1" dirty="0" smtClean="0">
                <a:solidFill>
                  <a:srgbClr val="0000FF"/>
                </a:solidFill>
              </a:rPr>
              <a:t>                          Torque in lb-ft x Speed in RPM</a:t>
            </a:r>
          </a:p>
          <a:p>
            <a:pPr>
              <a:lnSpc>
                <a:spcPts val="1400"/>
              </a:lnSpc>
            </a:pPr>
            <a:r>
              <a:rPr lang="en-US" altLang="ko-KR" sz="1600" i="1" dirty="0" smtClean="0">
                <a:solidFill>
                  <a:srgbClr val="0000FF"/>
                </a:solidFill>
              </a:rPr>
              <a:t>     power in HP =</a:t>
            </a:r>
          </a:p>
          <a:p>
            <a:pPr>
              <a:lnSpc>
                <a:spcPts val="1400"/>
              </a:lnSpc>
            </a:pPr>
            <a:r>
              <a:rPr lang="en-US" altLang="ko-KR" sz="1600" i="1" dirty="0" smtClean="0">
                <a:solidFill>
                  <a:srgbClr val="0000FF"/>
                </a:solidFill>
              </a:rPr>
              <a:t>                                        5252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전동기의 출력은 마력</a:t>
            </a:r>
            <a:r>
              <a:rPr lang="en-US" altLang="ko-KR" dirty="0" smtClean="0"/>
              <a:t>(HP) </a:t>
            </a:r>
            <a:r>
              <a:rPr lang="ko-KR" altLang="en-US" dirty="0" smtClean="0"/>
              <a:t>이외에 </a:t>
            </a:r>
            <a:r>
              <a:rPr lang="en-US" altLang="ko-KR" dirty="0" smtClean="0"/>
              <a:t>kW</a:t>
            </a:r>
            <a:r>
              <a:rPr lang="ko-KR" altLang="en-US" dirty="0" smtClean="0"/>
              <a:t>가 더 일반적으로 사용되며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마력과</a:t>
            </a:r>
            <a:endParaRPr lang="en-US" altLang="ko-KR" dirty="0" smtClean="0"/>
          </a:p>
          <a:p>
            <a:r>
              <a:rPr lang="en-US" altLang="ko-KR" dirty="0" smtClean="0"/>
              <a:t>   kW</a:t>
            </a:r>
            <a:r>
              <a:rPr lang="ko-KR" altLang="en-US" dirty="0" smtClean="0"/>
              <a:t>는 다음 식으로 변환할 수 있음</a:t>
            </a:r>
            <a:r>
              <a:rPr lang="en-US" altLang="ko-KR" dirty="0" smtClean="0"/>
              <a:t>.</a:t>
            </a:r>
            <a:endParaRPr lang="en-US" altLang="ko-KR" sz="1600" i="1" dirty="0" smtClean="0"/>
          </a:p>
          <a:p>
            <a:pPr>
              <a:lnSpc>
                <a:spcPts val="1400"/>
              </a:lnSpc>
            </a:pPr>
            <a:endParaRPr lang="en-US" altLang="ko-KR" sz="1600" i="1" dirty="0" smtClean="0"/>
          </a:p>
          <a:p>
            <a:pPr>
              <a:lnSpc>
                <a:spcPts val="1400"/>
              </a:lnSpc>
            </a:pPr>
            <a:r>
              <a:rPr lang="en-US" altLang="ko-KR" sz="1600" i="1" dirty="0" smtClean="0"/>
              <a:t>    </a:t>
            </a:r>
            <a:r>
              <a:rPr lang="en-US" altLang="ko-KR" sz="1600" i="1" dirty="0" smtClean="0">
                <a:solidFill>
                  <a:srgbClr val="0000FF"/>
                </a:solidFill>
              </a:rPr>
              <a:t>power in kW = 0.746 x power in HP.</a:t>
            </a:r>
            <a:endParaRPr lang="ko-KR" altLang="en-US" sz="1600" i="1" dirty="0">
              <a:solidFill>
                <a:srgbClr val="0000FF"/>
              </a:solidFill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2267744" y="4653136"/>
            <a:ext cx="306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6228184" y="3851756"/>
            <a:ext cx="2188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마력</a:t>
            </a:r>
            <a:r>
              <a:rPr lang="en-US" altLang="ko-KR" i="1" dirty="0" smtClean="0">
                <a:solidFill>
                  <a:srgbClr val="0000FF"/>
                </a:solidFill>
              </a:rPr>
              <a:t>_HP </a:t>
            </a:r>
            <a:r>
              <a:rPr lang="ko-KR" altLang="en-US" i="1" dirty="0" smtClean="0">
                <a:solidFill>
                  <a:srgbClr val="0000FF"/>
                </a:solidFill>
              </a:rPr>
              <a:t>측정과정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79512" y="188640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힘과 운동 기본개념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79512" y="188640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교류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구조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95536" y="1109643"/>
            <a:ext cx="828092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교류전동기 일반구조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삼상 전동기는 주로 산업용으로 사용됨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주요부품은 고정자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err="1" smtClean="0">
                <a:latin typeface="+mn-ea"/>
              </a:rPr>
              <a:t>회전자</a:t>
            </a:r>
            <a:r>
              <a:rPr lang="ko-KR" altLang="en-US" dirty="0" smtClean="0">
                <a:latin typeface="+mn-ea"/>
              </a:rPr>
              <a:t> 및 외피의 </a:t>
            </a:r>
            <a:r>
              <a:rPr lang="en-US" altLang="ko-KR" dirty="0" smtClean="0">
                <a:latin typeface="+mn-ea"/>
              </a:rPr>
              <a:t>3</a:t>
            </a:r>
            <a:r>
              <a:rPr lang="ko-KR" altLang="en-US" dirty="0" smtClean="0">
                <a:latin typeface="+mn-ea"/>
              </a:rPr>
              <a:t>가지로 구성됨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고정자와 </a:t>
            </a:r>
            <a:r>
              <a:rPr lang="ko-KR" altLang="en-US" dirty="0" err="1" smtClean="0">
                <a:latin typeface="+mn-ea"/>
              </a:rPr>
              <a:t>회전자는</a:t>
            </a:r>
            <a:r>
              <a:rPr lang="ko-KR" altLang="en-US" dirty="0" smtClean="0">
                <a:latin typeface="+mn-ea"/>
              </a:rPr>
              <a:t> 전기에너지를 받아 기계적인 일을 하게 되며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외피는 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고정자와 </a:t>
            </a:r>
            <a:r>
              <a:rPr lang="ko-KR" altLang="en-US" dirty="0" err="1" smtClean="0">
                <a:latin typeface="+mn-ea"/>
              </a:rPr>
              <a:t>회전자를</a:t>
            </a:r>
            <a:r>
              <a:rPr lang="ko-KR" altLang="en-US" dirty="0" smtClean="0">
                <a:latin typeface="+mn-ea"/>
              </a:rPr>
              <a:t> 보호함</a:t>
            </a:r>
            <a:r>
              <a:rPr lang="en-US" altLang="ko-KR" dirty="0" smtClean="0">
                <a:latin typeface="+mn-ea"/>
              </a:rPr>
              <a:t>.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1979712" y="2852936"/>
            <a:ext cx="6097956" cy="3448050"/>
            <a:chOff x="1979712" y="2852936"/>
            <a:chExt cx="6097956" cy="3448050"/>
          </a:xfrm>
        </p:grpSpPr>
        <p:pic>
          <p:nvPicPr>
            <p:cNvPr id="1126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79712" y="2852936"/>
              <a:ext cx="5086350" cy="3448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직사각형 6"/>
            <p:cNvSpPr/>
            <p:nvPr/>
          </p:nvSpPr>
          <p:spPr>
            <a:xfrm>
              <a:off x="6228184" y="2996952"/>
              <a:ext cx="177638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i="1" dirty="0" smtClean="0">
                  <a:solidFill>
                    <a:srgbClr val="0000FF"/>
                  </a:solidFill>
                </a:rPr>
                <a:t>외피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(Enclosure)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6444208" y="3573016"/>
              <a:ext cx="16334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i="1" dirty="0" smtClean="0">
                  <a:solidFill>
                    <a:srgbClr val="0000FF"/>
                  </a:solidFill>
                </a:rPr>
                <a:t>고정자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(Stator)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5580112" y="5733256"/>
              <a:ext cx="158774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i="1" dirty="0" err="1" smtClean="0">
                  <a:solidFill>
                    <a:srgbClr val="0000FF"/>
                  </a:solidFill>
                </a:rPr>
                <a:t>회전자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(Rotor)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4437112"/>
            <a:ext cx="1584176" cy="151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395536" y="1109643"/>
            <a:ext cx="8208912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고정자 철심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en-US" altLang="ko-K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Sator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Core)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고정자는 전동기의 전자기 회로의 고정부분이며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철심 </a:t>
            </a:r>
            <a:r>
              <a:rPr lang="ko-KR" altLang="en-US" dirty="0" err="1" smtClean="0"/>
              <a:t>적층이라고</a:t>
            </a:r>
            <a:r>
              <a:rPr lang="ko-KR" altLang="en-US" dirty="0" smtClean="0"/>
              <a:t> 하는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얇은 강판으로 구성됨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err="1" smtClean="0"/>
              <a:t>철심적층은</a:t>
            </a:r>
            <a:r>
              <a:rPr lang="ko-KR" altLang="en-US" dirty="0" smtClean="0"/>
              <a:t> 자기회로의 철 손실을 줄이기 위하여 철에 실리콘이 함유된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전기강판에 절연 코팅한 </a:t>
            </a:r>
            <a:r>
              <a:rPr lang="ko-KR" altLang="en-US" dirty="0" err="1" smtClean="0"/>
              <a:t>것를</a:t>
            </a:r>
            <a:r>
              <a:rPr lang="ko-KR" altLang="en-US" dirty="0" smtClean="0"/>
              <a:t> 사용함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고정자 권선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(Stator Windings)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원통으로 된 고정자 철심에 절연된 코일을 코어 슬롯에 삽입함으로써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고정자 권선이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조립된 전동기를 운전할 때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고정자 권선에 전원이 직접 연결되어 전류가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흐르게 되면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각 코일의 그룹과 코어가 전자기 회로로 됨</a:t>
            </a:r>
            <a:r>
              <a:rPr lang="en-US" altLang="ko-KR" dirty="0" smtClean="0">
                <a:latin typeface="+mn-ea"/>
              </a:rPr>
              <a:t>.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115616" y="5939988"/>
            <a:ext cx="22322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고정자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철심적층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804248" y="5939988"/>
            <a:ext cx="12490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작업완료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067944" y="5949280"/>
            <a:ext cx="2520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고정자 권선작업 중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473804"/>
            <a:ext cx="1512168" cy="1460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46696" y="4540214"/>
            <a:ext cx="1606679" cy="1409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오른쪽 화살표 12"/>
          <p:cNvSpPr/>
          <p:nvPr/>
        </p:nvSpPr>
        <p:spPr>
          <a:xfrm>
            <a:off x="6012160" y="4941168"/>
            <a:ext cx="432048" cy="720080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79512" y="188640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교류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구조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8660" y="4509119"/>
            <a:ext cx="2751212" cy="1440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644355"/>
            <a:ext cx="13049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395536" y="1109643"/>
            <a:ext cx="820891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회전자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구조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(Rotor)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회전자는</a:t>
            </a:r>
            <a:r>
              <a:rPr lang="ko-KR" altLang="en-US" dirty="0" smtClean="0"/>
              <a:t> 전동기의 전자기 회로에서 회전하는 부분으로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삼상 전동기의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대부분은 </a:t>
            </a:r>
            <a:r>
              <a:rPr lang="ko-KR" altLang="en-US" dirty="0" err="1" smtClean="0"/>
              <a:t>농형</a:t>
            </a:r>
            <a:r>
              <a:rPr lang="ko-KR" altLang="en-US" dirty="0" smtClean="0"/>
              <a:t> 유도전동기로</a:t>
            </a:r>
            <a:r>
              <a:rPr lang="en-US" altLang="ko-KR" dirty="0" smtClean="0"/>
              <a:t>,</a:t>
            </a:r>
            <a:r>
              <a:rPr lang="ko-KR" altLang="en-US" dirty="0" smtClean="0"/>
              <a:t> 구조가 다람쥐 집과 유사한</a:t>
            </a:r>
            <a:r>
              <a:rPr lang="en-US" altLang="ko-KR" dirty="0" smtClean="0"/>
              <a:t> </a:t>
            </a:r>
            <a:r>
              <a:rPr lang="ko-KR" altLang="en-US" dirty="0" smtClean="0"/>
              <a:t>형태임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err="1" smtClean="0"/>
              <a:t>회전자</a:t>
            </a:r>
            <a:r>
              <a:rPr lang="ko-KR" altLang="en-US" dirty="0" smtClean="0"/>
              <a:t> 역시 얇은 철판을 </a:t>
            </a:r>
            <a:r>
              <a:rPr lang="ko-KR" altLang="en-US" dirty="0" err="1" smtClean="0"/>
              <a:t>적층하여</a:t>
            </a:r>
            <a:r>
              <a:rPr lang="ko-KR" altLang="en-US" dirty="0" smtClean="0"/>
              <a:t> 원통형태로 제작하고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일반적으로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고정자를 만들고 남은 안쪽부분으로 제작함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err="1" smtClean="0"/>
              <a:t>회전자</a:t>
            </a:r>
            <a:r>
              <a:rPr lang="ko-KR" altLang="en-US" dirty="0" smtClean="0"/>
              <a:t> 도체로 </a:t>
            </a:r>
            <a:r>
              <a:rPr lang="ko-KR" altLang="en-US" dirty="0" err="1" smtClean="0"/>
              <a:t>동바</a:t>
            </a:r>
            <a:r>
              <a:rPr lang="en-US" altLang="ko-KR" dirty="0" smtClean="0"/>
              <a:t>(copper bar)</a:t>
            </a:r>
            <a:r>
              <a:rPr lang="ko-KR" altLang="en-US" dirty="0" smtClean="0"/>
              <a:t>를 사용하여 양단에 </a:t>
            </a:r>
            <a:r>
              <a:rPr lang="ko-KR" altLang="en-US" dirty="0" err="1" smtClean="0"/>
              <a:t>앤드링</a:t>
            </a:r>
            <a:r>
              <a:rPr lang="en-US" altLang="ko-KR" dirty="0" smtClean="0"/>
              <a:t>(end ring)</a:t>
            </a:r>
            <a:r>
              <a:rPr lang="ko-KR" altLang="en-US" dirty="0" smtClean="0"/>
              <a:t>으로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err="1" smtClean="0"/>
              <a:t>브레이징하여</a:t>
            </a:r>
            <a:r>
              <a:rPr lang="ko-KR" altLang="en-US" dirty="0" smtClean="0"/>
              <a:t> 전기적으로 </a:t>
            </a:r>
            <a:r>
              <a:rPr lang="ko-KR" altLang="en-US" dirty="0" err="1" smtClean="0"/>
              <a:t>쇼트시키는</a:t>
            </a:r>
            <a:r>
              <a:rPr lang="ko-KR" altLang="en-US" dirty="0" smtClean="0"/>
              <a:t> 구조가 일반적임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단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저출력</a:t>
            </a:r>
            <a:r>
              <a:rPr lang="ko-KR" altLang="en-US" dirty="0" smtClean="0"/>
              <a:t> 전동기는 </a:t>
            </a:r>
            <a:r>
              <a:rPr lang="ko-KR" altLang="en-US" dirty="0" err="1" smtClean="0"/>
              <a:t>회전자</a:t>
            </a:r>
            <a:r>
              <a:rPr lang="ko-KR" altLang="en-US" dirty="0" smtClean="0"/>
              <a:t> 도체로 사용되는 것을 </a:t>
            </a:r>
            <a:r>
              <a:rPr lang="ko-KR" altLang="en-US" dirty="0" err="1" smtClean="0"/>
              <a:t>다이케스팅</a:t>
            </a:r>
            <a:r>
              <a:rPr lang="ko-KR" altLang="en-US" dirty="0" smtClean="0"/>
              <a:t> 공법으로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알미늄을</a:t>
            </a:r>
            <a:r>
              <a:rPr lang="ko-KR" altLang="en-US" dirty="0" smtClean="0"/>
              <a:t> 주입하여 사용하고 있으며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일부 고효율 전동기에 대처하기 위해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동</a:t>
            </a:r>
            <a:r>
              <a:rPr lang="en-US" altLang="ko-KR" dirty="0" smtClean="0"/>
              <a:t>(copper)</a:t>
            </a:r>
            <a:r>
              <a:rPr lang="ko-KR" altLang="en-US" dirty="0" smtClean="0"/>
              <a:t>으로 </a:t>
            </a:r>
            <a:r>
              <a:rPr lang="ko-KR" altLang="en-US" dirty="0" err="1" smtClean="0"/>
              <a:t>다이케스팅하는</a:t>
            </a:r>
            <a:r>
              <a:rPr lang="ko-KR" altLang="en-US" dirty="0" smtClean="0"/>
              <a:t> 기술이 점차 적용함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완성된 </a:t>
            </a:r>
            <a:r>
              <a:rPr lang="ko-KR" altLang="en-US" dirty="0" err="1" smtClean="0"/>
              <a:t>회전자는</a:t>
            </a:r>
            <a:r>
              <a:rPr lang="ko-KR" altLang="en-US" dirty="0" smtClean="0"/>
              <a:t> 축에 </a:t>
            </a:r>
            <a:r>
              <a:rPr lang="ko-KR" altLang="en-US" dirty="0" err="1" smtClean="0"/>
              <a:t>열박음</a:t>
            </a:r>
            <a:r>
              <a:rPr lang="en-US" altLang="ko-KR" dirty="0" smtClean="0"/>
              <a:t>(</a:t>
            </a:r>
            <a:r>
              <a:rPr lang="ko-KR" altLang="en-US" dirty="0" smtClean="0"/>
              <a:t>또는 프레스 박음</a:t>
            </a:r>
            <a:r>
              <a:rPr lang="en-US" altLang="ko-KR" dirty="0" smtClean="0"/>
              <a:t>)</a:t>
            </a:r>
            <a:r>
              <a:rPr lang="ko-KR" altLang="en-US" dirty="0" smtClean="0"/>
              <a:t>을 통해 회전자 </a:t>
            </a:r>
            <a:r>
              <a:rPr lang="en-US" altLang="ko-KR" dirty="0" err="1" smtClean="0"/>
              <a:t>A’ssy</a:t>
            </a:r>
            <a:r>
              <a:rPr lang="ko-KR" altLang="en-US" dirty="0" smtClean="0"/>
              <a:t>가 됨</a:t>
            </a:r>
            <a:r>
              <a:rPr lang="en-US" altLang="ko-KR" dirty="0" smtClean="0"/>
              <a:t>.</a:t>
            </a:r>
            <a:endParaRPr lang="en-US" altLang="ko-KR" dirty="0" smtClean="0">
              <a:latin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547664" y="6011996"/>
            <a:ext cx="2880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err="1" smtClean="0">
                <a:solidFill>
                  <a:srgbClr val="0000FF"/>
                </a:solidFill>
              </a:rPr>
              <a:t>회전자</a:t>
            </a:r>
            <a:r>
              <a:rPr lang="ko-KR" altLang="en-US" i="1" dirty="0" smtClean="0">
                <a:solidFill>
                  <a:srgbClr val="0000FF"/>
                </a:solidFill>
              </a:rPr>
              <a:t> 및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회전자</a:t>
            </a:r>
            <a:r>
              <a:rPr lang="ko-KR" altLang="en-US" i="1" dirty="0" smtClean="0">
                <a:solidFill>
                  <a:srgbClr val="0000FF"/>
                </a:solidFill>
              </a:rPr>
              <a:t> 철심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724128" y="6021288"/>
            <a:ext cx="20162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err="1" smtClean="0">
                <a:solidFill>
                  <a:srgbClr val="0000FF"/>
                </a:solidFill>
              </a:rPr>
              <a:t>회전자</a:t>
            </a:r>
            <a:r>
              <a:rPr lang="ko-KR" altLang="en-US" i="1" dirty="0" smtClean="0">
                <a:solidFill>
                  <a:srgbClr val="0000FF"/>
                </a:solidFill>
              </a:rPr>
              <a:t> 단면구조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220073" y="4437110"/>
            <a:ext cx="3024336" cy="1569952"/>
            <a:chOff x="5292080" y="4365104"/>
            <a:chExt cx="3230513" cy="1791341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292080" y="4581128"/>
              <a:ext cx="3230513" cy="14954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직사각형 9"/>
            <p:cNvSpPr/>
            <p:nvPr/>
          </p:nvSpPr>
          <p:spPr>
            <a:xfrm>
              <a:off x="5901437" y="4365104"/>
              <a:ext cx="964358" cy="3511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철심적층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5972477" y="5785519"/>
              <a:ext cx="580807" cy="3511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동바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7089085" y="5805266"/>
              <a:ext cx="772583" cy="35117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앤드링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7596336" y="4993433"/>
              <a:ext cx="389031" cy="35117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smtClean="0">
                  <a:solidFill>
                    <a:srgbClr val="0000FF"/>
                  </a:solidFill>
                </a:rPr>
                <a:t>축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5" name="직사각형 14"/>
          <p:cNvSpPr/>
          <p:nvPr/>
        </p:nvSpPr>
        <p:spPr>
          <a:xfrm>
            <a:off x="179512" y="188640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교류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구조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95536" y="1109643"/>
            <a:ext cx="8208912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외피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(Enclosure)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전동기를 보호하는 외피는 프레임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양쪽 </a:t>
            </a:r>
            <a:r>
              <a:rPr lang="ko-KR" altLang="en-US" dirty="0" err="1" smtClean="0"/>
              <a:t>부라켓트</a:t>
            </a:r>
            <a:r>
              <a:rPr lang="en-US" altLang="ko-KR" dirty="0" smtClean="0"/>
              <a:t>(</a:t>
            </a:r>
            <a:r>
              <a:rPr lang="ko-KR" altLang="en-US" dirty="0" smtClean="0"/>
              <a:t>베어링 </a:t>
            </a:r>
            <a:r>
              <a:rPr lang="ko-KR" altLang="en-US" dirty="0" err="1" smtClean="0"/>
              <a:t>하우징</a:t>
            </a:r>
            <a:r>
              <a:rPr lang="en-US" altLang="ko-KR" dirty="0" smtClean="0"/>
              <a:t>)</a:t>
            </a:r>
            <a:r>
              <a:rPr lang="ko-KR" altLang="en-US" dirty="0" smtClean="0"/>
              <a:t>로 구성됨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고정자는 프레임 안쪽에 있으며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회전자는</a:t>
            </a:r>
            <a:r>
              <a:rPr lang="ko-KR" altLang="en-US" dirty="0" smtClean="0"/>
              <a:t> 고정자 내부에 </a:t>
            </a:r>
            <a:r>
              <a:rPr lang="en-US" altLang="ko-KR" dirty="0" smtClean="0"/>
              <a:t>Air-gap(</a:t>
            </a:r>
            <a:r>
              <a:rPr lang="ko-KR" altLang="en-US" dirty="0" err="1" smtClean="0"/>
              <a:t>공극</a:t>
            </a:r>
            <a:r>
              <a:rPr lang="en-US" altLang="ko-KR" dirty="0" smtClean="0"/>
              <a:t>)</a:t>
            </a:r>
            <a:r>
              <a:rPr lang="ko-KR" altLang="en-US" dirty="0" smtClean="0"/>
              <a:t>을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두고</a:t>
            </a:r>
            <a:r>
              <a:rPr lang="en-US" altLang="ko-KR" dirty="0" smtClean="0"/>
              <a:t>,</a:t>
            </a:r>
            <a:r>
              <a:rPr lang="ko-KR" altLang="en-US" dirty="0" smtClean="0"/>
              <a:t> 축에 조립된 베어링이 양쪽 부라켓트에 지지되어 회전자가 자유롭게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회전이 가능하도록 구성됨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외피는 외부의 물이나 여러 환경요소로 </a:t>
            </a:r>
            <a:r>
              <a:rPr lang="ko-KR" altLang="en-US" dirty="0" err="1" smtClean="0"/>
              <a:t>부터</a:t>
            </a:r>
            <a:r>
              <a:rPr lang="ko-KR" altLang="en-US" dirty="0" smtClean="0"/>
              <a:t> 전동기를 보호하고 있으며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이 보호등급은 별도로 규정함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그 외</a:t>
            </a:r>
            <a:r>
              <a:rPr lang="en-US" altLang="ko-KR" dirty="0" smtClean="0"/>
              <a:t>, </a:t>
            </a:r>
            <a:r>
              <a:rPr lang="ko-KR" altLang="en-US" dirty="0" smtClean="0"/>
              <a:t>축에 냉각을 위한 팬 등이 추가로  조립됨</a:t>
            </a:r>
            <a:r>
              <a:rPr lang="en-US" altLang="ko-KR" dirty="0" smtClean="0"/>
              <a:t>.</a:t>
            </a:r>
            <a:endParaRPr lang="en-US" altLang="ko-KR" dirty="0" smtClean="0"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1126080" y="3501008"/>
            <a:ext cx="3196222" cy="2483820"/>
            <a:chOff x="1126080" y="3573016"/>
            <a:chExt cx="3196222" cy="2483820"/>
          </a:xfrm>
        </p:grpSpPr>
        <p:pic>
          <p:nvPicPr>
            <p:cNvPr id="1638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75656" y="3789040"/>
              <a:ext cx="2546623" cy="2267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직사각형 6"/>
            <p:cNvSpPr/>
            <p:nvPr/>
          </p:nvSpPr>
          <p:spPr>
            <a:xfrm>
              <a:off x="1763688" y="3573016"/>
              <a:ext cx="7816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i="1" dirty="0" smtClean="0">
                  <a:solidFill>
                    <a:srgbClr val="0000FF"/>
                  </a:solidFill>
                </a:rPr>
                <a:t>Air-gap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259632" y="3861048"/>
              <a:ext cx="6279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i="1" dirty="0" smtClean="0">
                  <a:solidFill>
                    <a:srgbClr val="0000FF"/>
                  </a:solidFill>
                </a:rPr>
                <a:t>Rotor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1126080" y="4149080"/>
              <a:ext cx="66428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i="1" dirty="0" smtClean="0">
                  <a:solidFill>
                    <a:srgbClr val="0000FF"/>
                  </a:solidFill>
                </a:rPr>
                <a:t>Stator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3635896" y="3933056"/>
              <a:ext cx="68640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i="1" dirty="0" smtClean="0">
                  <a:solidFill>
                    <a:srgbClr val="0000FF"/>
                  </a:solidFill>
                </a:rPr>
                <a:t>Frame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2" name="직사각형 11"/>
          <p:cNvSpPr/>
          <p:nvPr/>
        </p:nvSpPr>
        <p:spPr>
          <a:xfrm>
            <a:off x="1907704" y="6011996"/>
            <a:ext cx="20882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전동기 분해도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940152" y="6021288"/>
            <a:ext cx="20882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전동기 단면도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5216877" y="3645024"/>
            <a:ext cx="3309268" cy="2251993"/>
            <a:chOff x="5216877" y="3645024"/>
            <a:chExt cx="3309268" cy="2251993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498248" y="3861048"/>
              <a:ext cx="2530136" cy="19636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직사각형 14"/>
            <p:cNvSpPr/>
            <p:nvPr/>
          </p:nvSpPr>
          <p:spPr>
            <a:xfrm>
              <a:off x="7092280" y="3645024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부라켓트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7740352" y="4345359"/>
              <a:ext cx="78579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smtClean="0">
                  <a:solidFill>
                    <a:srgbClr val="0000FF"/>
                  </a:solidFill>
                </a:rPr>
                <a:t>냉각 팬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7740352" y="5065439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베어링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7380312" y="5373216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smtClean="0">
                  <a:solidFill>
                    <a:srgbClr val="0000FF"/>
                  </a:solidFill>
                </a:rPr>
                <a:t>프레임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5796136" y="5589240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부라켓트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5216877" y="4201343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smtClean="0">
                  <a:solidFill>
                    <a:srgbClr val="0000FF"/>
                  </a:solidFill>
                </a:rPr>
                <a:t>고정자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5360893" y="5157192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smtClean="0">
                  <a:solidFill>
                    <a:srgbClr val="0000FF"/>
                  </a:solidFill>
                </a:rPr>
                <a:t>베어링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5432901" y="5373216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smtClean="0">
                  <a:solidFill>
                    <a:srgbClr val="0000FF"/>
                  </a:solidFill>
                </a:rPr>
                <a:t>회전자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24" name="직사각형 23"/>
          <p:cNvSpPr/>
          <p:nvPr/>
        </p:nvSpPr>
        <p:spPr>
          <a:xfrm>
            <a:off x="179512" y="188640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교류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구조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79512" y="188640"/>
            <a:ext cx="51845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자기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磁氣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,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Magnetism)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95536" y="1109643"/>
            <a:ext cx="496855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자기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磁氣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 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원리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자기원리 이해를 위해 자석 성질을 이해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모든 자석은 </a:t>
            </a:r>
            <a:r>
              <a:rPr lang="ko-KR" altLang="en-US" dirty="0" err="1" smtClean="0">
                <a:latin typeface="+mn-ea"/>
              </a:rPr>
              <a:t>두가지</a:t>
            </a:r>
            <a:r>
              <a:rPr lang="ko-KR" altLang="en-US" dirty="0" smtClean="0">
                <a:latin typeface="+mn-ea"/>
              </a:rPr>
              <a:t> 성질을 가지고 있는데</a:t>
            </a:r>
            <a:r>
              <a:rPr lang="en-US" altLang="ko-KR" dirty="0" smtClean="0">
                <a:latin typeface="+mn-ea"/>
              </a:rPr>
              <a:t>, </a:t>
            </a: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철을 끌어 당긴다는 것과</a:t>
            </a:r>
            <a:r>
              <a:rPr lang="en-US" altLang="ko-KR" dirty="0" smtClean="0">
                <a:latin typeface="+mn-ea"/>
              </a:rPr>
              <a:t>,</a:t>
            </a:r>
            <a:r>
              <a:rPr lang="ko-KR" altLang="en-US" dirty="0" smtClean="0">
                <a:latin typeface="+mn-ea"/>
              </a:rPr>
              <a:t> 서로 다른 자석과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상호 작용을 한다는 것으로 예로 나침반이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지구 자계와 상호작용하여 북쪽을 향함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endParaRPr lang="en-US" altLang="ko-KR" dirty="0" smtClean="0">
              <a:latin typeface="+mn-ea"/>
            </a:endParaRPr>
          </a:p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자력선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en-US" altLang="ko-KR" sz="2000" b="1" dirty="0" smtClean="0"/>
              <a:t>Magnetic Lines of Flux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 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철을 끌어당기는 힘은 </a:t>
            </a:r>
            <a:r>
              <a:rPr lang="ko-KR" altLang="en-US" dirty="0" err="1" smtClean="0">
                <a:latin typeface="+mn-ea"/>
              </a:rPr>
              <a:t>자력선이라고</a:t>
            </a:r>
            <a:r>
              <a:rPr lang="ko-KR" altLang="en-US" dirty="0" smtClean="0">
                <a:latin typeface="+mn-ea"/>
              </a:rPr>
              <a:t> 하는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연속된 자계가 존재하는데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이는 </a:t>
            </a:r>
            <a:r>
              <a:rPr lang="en-US" altLang="ko-KR" dirty="0" smtClean="0">
                <a:latin typeface="+mn-ea"/>
              </a:rPr>
              <a:t>N</a:t>
            </a:r>
            <a:r>
              <a:rPr lang="ko-KR" altLang="en-US" dirty="0" smtClean="0">
                <a:latin typeface="+mn-ea"/>
              </a:rPr>
              <a:t>극에서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나와 </a:t>
            </a:r>
            <a:r>
              <a:rPr lang="en-US" altLang="ko-KR" dirty="0" smtClean="0">
                <a:latin typeface="+mn-ea"/>
              </a:rPr>
              <a:t>S</a:t>
            </a:r>
            <a:r>
              <a:rPr lang="ko-KR" altLang="en-US" dirty="0" smtClean="0">
                <a:latin typeface="+mn-ea"/>
              </a:rPr>
              <a:t>극으로 돌아 들어감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err="1" smtClean="0">
                <a:latin typeface="+mn-ea"/>
              </a:rPr>
              <a:t>자력선은</a:t>
            </a:r>
            <a:r>
              <a:rPr lang="ko-KR" altLang="en-US" dirty="0" smtClean="0">
                <a:latin typeface="+mn-ea"/>
              </a:rPr>
              <a:t> 눈에는 보이지 않지만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종이 밑에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자석을 두고 </a:t>
            </a:r>
            <a:r>
              <a:rPr lang="ko-KR" altLang="en-US" dirty="0" err="1" smtClean="0">
                <a:latin typeface="+mn-ea"/>
              </a:rPr>
              <a:t>철가루를</a:t>
            </a:r>
            <a:r>
              <a:rPr lang="ko-KR" altLang="en-US" dirty="0" smtClean="0">
                <a:latin typeface="+mn-ea"/>
              </a:rPr>
              <a:t> 천천히 흩뿌리면</a:t>
            </a:r>
            <a:r>
              <a:rPr lang="en-US" altLang="ko-KR" dirty="0" smtClean="0">
                <a:latin typeface="+mn-ea"/>
              </a:rPr>
              <a:t>, </a:t>
            </a:r>
          </a:p>
          <a:p>
            <a:r>
              <a:rPr lang="ko-KR" altLang="en-US" dirty="0" smtClean="0">
                <a:latin typeface="+mn-ea"/>
              </a:rPr>
              <a:t>   이 </a:t>
            </a:r>
            <a:r>
              <a:rPr lang="ko-KR" altLang="en-US" dirty="0" err="1" smtClean="0">
                <a:latin typeface="+mn-ea"/>
              </a:rPr>
              <a:t>철가루가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 err="1" smtClean="0">
                <a:latin typeface="+mn-ea"/>
              </a:rPr>
              <a:t>자력선을</a:t>
            </a:r>
            <a:r>
              <a:rPr lang="ko-KR" altLang="en-US" dirty="0" smtClean="0">
                <a:latin typeface="+mn-ea"/>
              </a:rPr>
              <a:t> 따라 정렬됨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endParaRPr lang="en-US" altLang="ko-KR" dirty="0" smtClean="0">
              <a:latin typeface="+mn-ea"/>
            </a:endParaRPr>
          </a:p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자극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en-US" altLang="ko-KR" sz="2000" b="1" dirty="0" smtClean="0"/>
              <a:t>Magnetic Poles)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err="1" smtClean="0">
                <a:latin typeface="+mn-ea"/>
              </a:rPr>
              <a:t>두개의</a:t>
            </a:r>
            <a:r>
              <a:rPr lang="ko-KR" altLang="en-US" dirty="0" smtClean="0">
                <a:latin typeface="+mn-ea"/>
              </a:rPr>
              <a:t> 자석으로 다른 극은 </a:t>
            </a:r>
            <a:r>
              <a:rPr lang="ko-KR" altLang="en-US" dirty="0" err="1" smtClean="0">
                <a:latin typeface="+mn-ea"/>
              </a:rPr>
              <a:t>자력선이</a:t>
            </a:r>
            <a:r>
              <a:rPr lang="ko-KR" altLang="en-US" dirty="0" smtClean="0">
                <a:latin typeface="+mn-ea"/>
              </a:rPr>
              <a:t> 합해져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서로 당기고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같은 극은 서로 밀어냄</a:t>
            </a:r>
            <a:r>
              <a:rPr lang="en-US" altLang="ko-KR" dirty="0" smtClean="0">
                <a:latin typeface="+mn-ea"/>
              </a:rPr>
              <a:t>.</a:t>
            </a:r>
          </a:p>
        </p:txBody>
      </p:sp>
      <p:grpSp>
        <p:nvGrpSpPr>
          <p:cNvPr id="20" name="그룹 19"/>
          <p:cNvGrpSpPr/>
          <p:nvPr/>
        </p:nvGrpSpPr>
        <p:grpSpPr>
          <a:xfrm>
            <a:off x="5508104" y="1340768"/>
            <a:ext cx="3312368" cy="2025516"/>
            <a:chOff x="5508104" y="1340768"/>
            <a:chExt cx="3312368" cy="2025516"/>
          </a:xfrm>
        </p:grpSpPr>
        <p:grpSp>
          <p:nvGrpSpPr>
            <p:cNvPr id="19" name="그룹 18"/>
            <p:cNvGrpSpPr/>
            <p:nvPr/>
          </p:nvGrpSpPr>
          <p:grpSpPr>
            <a:xfrm>
              <a:off x="5980877" y="1340768"/>
              <a:ext cx="2767587" cy="1602052"/>
              <a:chOff x="5980877" y="1340768"/>
              <a:chExt cx="2767587" cy="1602052"/>
            </a:xfrm>
          </p:grpSpPr>
          <p:pic>
            <p:nvPicPr>
              <p:cNvPr id="18434" name="Picture 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980877" y="1340768"/>
                <a:ext cx="1080120" cy="16020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8435" name="Picture 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7709069" y="1412775"/>
                <a:ext cx="1039395" cy="13681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" name="직사각형 5"/>
            <p:cNvSpPr/>
            <p:nvPr/>
          </p:nvSpPr>
          <p:spPr>
            <a:xfrm>
              <a:off x="5508104" y="2996952"/>
              <a:ext cx="33123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</a:t>
              </a:r>
              <a:r>
                <a:rPr lang="ko-KR" altLang="en-US" i="1" dirty="0" err="1" smtClean="0">
                  <a:solidFill>
                    <a:srgbClr val="0000FF"/>
                  </a:solidFill>
                </a:rPr>
                <a:t>철재류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 끌어당김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   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(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나침반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 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5508104" y="3717032"/>
            <a:ext cx="3303265" cy="2575158"/>
            <a:chOff x="5508104" y="3815462"/>
            <a:chExt cx="3303265" cy="2575158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508104" y="3950318"/>
              <a:ext cx="2076425" cy="990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688774" y="5085184"/>
              <a:ext cx="1619530" cy="93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직사각형 9"/>
            <p:cNvSpPr/>
            <p:nvPr/>
          </p:nvSpPr>
          <p:spPr>
            <a:xfrm>
              <a:off x="5610658" y="3815462"/>
              <a:ext cx="1744388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100" i="1" dirty="0" smtClean="0">
                  <a:solidFill>
                    <a:srgbClr val="0000FF"/>
                  </a:solidFill>
                </a:rPr>
                <a:t>종이 위에 뿌려둔 </a:t>
              </a:r>
              <a:r>
                <a:rPr lang="ko-KR" altLang="en-US" sz="1100" i="1" dirty="0" err="1" smtClean="0">
                  <a:solidFill>
                    <a:srgbClr val="0000FF"/>
                  </a:solidFill>
                </a:rPr>
                <a:t>철가루</a:t>
              </a:r>
              <a:endParaRPr lang="ko-KR" altLang="en-US" sz="1100" i="1" dirty="0">
                <a:solidFill>
                  <a:srgbClr val="0000FF"/>
                </a:solidFill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5724128" y="6011996"/>
              <a:ext cx="156164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자력선 확인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6193438" y="4823574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100" i="1" dirty="0" smtClean="0">
                  <a:solidFill>
                    <a:srgbClr val="0000FF"/>
                  </a:solidFill>
                </a:rPr>
                <a:t>자석</a:t>
              </a:r>
              <a:endParaRPr lang="ko-KR" altLang="en-US" sz="1100" i="1" dirty="0">
                <a:solidFill>
                  <a:srgbClr val="0000FF"/>
                </a:solidFill>
              </a:endParaRPr>
            </a:p>
          </p:txBody>
        </p:sp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452320" y="3879715"/>
              <a:ext cx="1359049" cy="9174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471732" y="5013176"/>
              <a:ext cx="1267629" cy="720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직사각형 15"/>
            <p:cNvSpPr/>
            <p:nvPr/>
          </p:nvSpPr>
          <p:spPr>
            <a:xfrm>
              <a:off x="7668344" y="6021288"/>
              <a:ext cx="78739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자극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7668344" y="4725144"/>
              <a:ext cx="939681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100" i="1" dirty="0" err="1" smtClean="0">
                  <a:solidFill>
                    <a:srgbClr val="0000FF"/>
                  </a:solidFill>
                </a:rPr>
                <a:t>다른극</a:t>
              </a:r>
              <a:r>
                <a:rPr lang="ko-KR" altLang="en-US" sz="1100" i="1" dirty="0" smtClean="0">
                  <a:solidFill>
                    <a:srgbClr val="0000FF"/>
                  </a:solidFill>
                </a:rPr>
                <a:t> 당김</a:t>
              </a:r>
              <a:endParaRPr lang="ko-KR" altLang="en-US" sz="1100" i="1" dirty="0">
                <a:solidFill>
                  <a:srgbClr val="0000FF"/>
                </a:solidFill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7740352" y="5733256"/>
              <a:ext cx="798617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100" i="1" dirty="0" err="1" smtClean="0">
                  <a:solidFill>
                    <a:srgbClr val="0000FF"/>
                  </a:solidFill>
                </a:rPr>
                <a:t>같은극</a:t>
              </a:r>
              <a:r>
                <a:rPr lang="ko-KR" altLang="en-US" sz="1100" i="1" dirty="0" smtClean="0">
                  <a:solidFill>
                    <a:srgbClr val="0000FF"/>
                  </a:solidFill>
                </a:rPr>
                <a:t> </a:t>
              </a:r>
              <a:r>
                <a:rPr lang="ko-KR" altLang="en-US" sz="1100" i="1" dirty="0" err="1" smtClean="0">
                  <a:solidFill>
                    <a:srgbClr val="0000FF"/>
                  </a:solidFill>
                </a:rPr>
                <a:t>밈</a:t>
              </a:r>
              <a:endParaRPr lang="ko-KR" altLang="en-US" sz="1100" i="1" dirty="0">
                <a:solidFill>
                  <a:srgbClr val="0000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1268761"/>
            <a:ext cx="1820876" cy="57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직사각형 3"/>
          <p:cNvSpPr/>
          <p:nvPr/>
        </p:nvSpPr>
        <p:spPr>
          <a:xfrm>
            <a:off x="179512" y="188640"/>
            <a:ext cx="61926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전자기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電磁氣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,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Electromagnetism)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95536" y="1109643"/>
            <a:ext cx="8424936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전자기란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? 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도체에 전류를 흘리면</a:t>
            </a:r>
            <a:r>
              <a:rPr lang="en-US" altLang="ko-KR" dirty="0" smtClean="0">
                <a:latin typeface="+mn-ea"/>
              </a:rPr>
              <a:t>,</a:t>
            </a:r>
            <a:r>
              <a:rPr lang="ko-KR" altLang="en-US" dirty="0" smtClean="0">
                <a:latin typeface="+mn-ea"/>
              </a:rPr>
              <a:t> 도체주위에 자계가 형성됨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이 자계의 세기는 전류의 량에 비례함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endParaRPr lang="en-US" altLang="ko-KR" dirty="0" smtClean="0">
              <a:latin typeface="+mn-ea"/>
            </a:endParaRPr>
          </a:p>
          <a:p>
            <a:r>
              <a:rPr lang="ko-KR" altLang="en-US" sz="2000" b="1" dirty="0" smtClean="0"/>
              <a:t>왼손의 법칙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도체에 대한 왼손의 법칙은 </a:t>
            </a:r>
            <a:r>
              <a:rPr lang="ko-KR" altLang="en-US" dirty="0" smtClean="0"/>
              <a:t>전자의 흐름이 전류에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의해 생성된 자기장의 방향과의 관계를 나타냄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전류가 흐르는 도체를 전자 흐름의 방향을 쳐다보고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엄지손가락과 왼손으로 쥐게 되면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손가락이 감기는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방향으로 </a:t>
            </a:r>
            <a:r>
              <a:rPr lang="ko-KR" altLang="en-US" dirty="0" err="1" smtClean="0"/>
              <a:t>자력선이</a:t>
            </a:r>
            <a:r>
              <a:rPr lang="ko-KR" altLang="en-US" dirty="0" smtClean="0"/>
              <a:t> 형성됨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또한 아래 그림에서와 같이 </a:t>
            </a:r>
            <a:r>
              <a:rPr lang="ko-KR" altLang="en-US" dirty="0" err="1" smtClean="0"/>
              <a:t>자속의</a:t>
            </a:r>
            <a:r>
              <a:rPr lang="ko-KR" altLang="en-US" dirty="0" smtClean="0"/>
              <a:t> 회전방향에 따라 전류의 방향이 결정됨</a:t>
            </a:r>
            <a:r>
              <a:rPr lang="en-US" altLang="ko-KR" dirty="0" smtClean="0"/>
              <a:t>.</a:t>
            </a:r>
            <a:endParaRPr lang="en-US" altLang="ko-KR" dirty="0" smtClean="0"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710853" y="1844824"/>
            <a:ext cx="19656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i="1" dirty="0" smtClean="0">
                <a:solidFill>
                  <a:srgbClr val="0000FF"/>
                </a:solidFill>
                <a:latin typeface="+mn-ea"/>
              </a:rPr>
              <a:t>전류가 자계를 형성함</a:t>
            </a:r>
            <a:r>
              <a:rPr lang="en-US" altLang="ko-KR" sz="1400" i="1" dirty="0" smtClean="0">
                <a:solidFill>
                  <a:srgbClr val="0000FF"/>
                </a:solidFill>
                <a:latin typeface="+mn-ea"/>
              </a:rPr>
              <a:t>.</a:t>
            </a:r>
            <a:endParaRPr lang="ko-KR" altLang="en-US" sz="1400" i="1" dirty="0">
              <a:solidFill>
                <a:srgbClr val="0000FF"/>
              </a:solidFill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6660232" y="2156708"/>
            <a:ext cx="2028119" cy="1488316"/>
            <a:chOff x="6710853" y="2372732"/>
            <a:chExt cx="2028119" cy="1488316"/>
          </a:xfrm>
        </p:grpSpPr>
        <p:pic>
          <p:nvPicPr>
            <p:cNvPr id="21507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732240" y="2372732"/>
              <a:ext cx="1871861" cy="984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직사각형 8"/>
            <p:cNvSpPr/>
            <p:nvPr/>
          </p:nvSpPr>
          <p:spPr>
            <a:xfrm>
              <a:off x="6710853" y="3337828"/>
              <a:ext cx="202811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  <a:latin typeface="+mn-ea"/>
                </a:rPr>
                <a:t>더 높은 전류는</a:t>
              </a:r>
              <a:endParaRPr lang="en-US" altLang="ko-KR" sz="1400" i="1" dirty="0" smtClean="0">
                <a:solidFill>
                  <a:srgbClr val="0000FF"/>
                </a:solidFill>
                <a:latin typeface="+mn-ea"/>
              </a:endParaRPr>
            </a:p>
            <a:p>
              <a:r>
                <a:rPr lang="ko-KR" altLang="en-US" sz="1400" i="1" dirty="0" smtClean="0">
                  <a:solidFill>
                    <a:srgbClr val="0000FF"/>
                  </a:solidFill>
                  <a:latin typeface="+mn-ea"/>
                </a:rPr>
                <a:t>더 강한 자계를 형성함</a:t>
              </a:r>
              <a:r>
                <a:rPr lang="en-US" altLang="ko-KR" sz="1400" i="1" dirty="0" smtClean="0">
                  <a:solidFill>
                    <a:srgbClr val="0000FF"/>
                  </a:solidFill>
                  <a:latin typeface="+mn-ea"/>
                </a:rPr>
                <a:t>.</a:t>
              </a:r>
              <a:endParaRPr lang="ko-KR" altLang="en-US" sz="1400" i="1" dirty="0">
                <a:solidFill>
                  <a:srgbClr val="0000FF"/>
                </a:solidFill>
                <a:latin typeface="+mn-ea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4437112"/>
            <a:ext cx="2867025" cy="1555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그룹 13"/>
          <p:cNvGrpSpPr/>
          <p:nvPr/>
        </p:nvGrpSpPr>
        <p:grpSpPr>
          <a:xfrm>
            <a:off x="4139952" y="4653136"/>
            <a:ext cx="4248472" cy="1268760"/>
            <a:chOff x="4644008" y="5589240"/>
            <a:chExt cx="4248472" cy="1268760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364088" y="5589240"/>
              <a:ext cx="2419350" cy="866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직사각형 12"/>
            <p:cNvSpPr/>
            <p:nvPr/>
          </p:nvSpPr>
          <p:spPr>
            <a:xfrm>
              <a:off x="4644008" y="6334780"/>
              <a:ext cx="424847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반시계</a:t>
              </a:r>
              <a:r>
                <a:rPr lang="ko-KR" altLang="en-US" sz="1400" i="1" dirty="0" smtClean="0">
                  <a:solidFill>
                    <a:srgbClr val="0000FF"/>
                  </a:solidFill>
                </a:rPr>
                <a:t> 방향으로 회전하는 </a:t>
              </a:r>
              <a:r>
                <a:rPr lang="ko-KR" altLang="en-US" sz="1400" i="1" dirty="0" err="1" smtClean="0">
                  <a:solidFill>
                    <a:srgbClr val="0000FF"/>
                  </a:solidFill>
                </a:rPr>
                <a:t>자속은</a:t>
              </a:r>
              <a:r>
                <a:rPr lang="ko-KR" altLang="en-US" sz="1400" i="1" dirty="0" smtClean="0">
                  <a:solidFill>
                    <a:srgbClr val="0000FF"/>
                  </a:solidFill>
                </a:rPr>
                <a:t> 전자를 밀어내고</a:t>
              </a:r>
              <a:r>
                <a:rPr lang="en-US" altLang="ko-KR" sz="1400" i="1" dirty="0" smtClean="0">
                  <a:solidFill>
                    <a:srgbClr val="0000FF"/>
                  </a:solidFill>
                </a:rPr>
                <a:t>,</a:t>
              </a:r>
            </a:p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시계방향으로 회전하는 </a:t>
              </a:r>
              <a:r>
                <a:rPr lang="ko-KR" altLang="en-US" sz="1400" i="1" dirty="0" err="1" smtClean="0">
                  <a:solidFill>
                    <a:srgbClr val="0000FF"/>
                  </a:solidFill>
                </a:rPr>
                <a:t>자속은</a:t>
              </a:r>
              <a:r>
                <a:rPr lang="ko-KR" altLang="en-US" sz="1400" i="1" dirty="0" smtClean="0">
                  <a:solidFill>
                    <a:srgbClr val="0000FF"/>
                  </a:solidFill>
                </a:rPr>
                <a:t> 전자를 당김</a:t>
              </a:r>
              <a:r>
                <a:rPr lang="en-US" altLang="ko-KR" sz="1400" i="1" dirty="0" smtClean="0">
                  <a:solidFill>
                    <a:srgbClr val="0000FF"/>
                  </a:solidFill>
                </a:rPr>
                <a:t>.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5" name="직사각형 14"/>
          <p:cNvSpPr/>
          <p:nvPr/>
        </p:nvSpPr>
        <p:spPr>
          <a:xfrm>
            <a:off x="3563888" y="6011996"/>
            <a:ext cx="2105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왼손의 법칙 설명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95536" y="1109643"/>
            <a:ext cx="8352928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전자석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코일에 도체를 감아</a:t>
            </a:r>
            <a:r>
              <a:rPr lang="en-US" altLang="ko-KR" dirty="0" smtClean="0">
                <a:latin typeface="+mn-ea"/>
              </a:rPr>
              <a:t>, DC</a:t>
            </a:r>
            <a:r>
              <a:rPr lang="ko-KR" altLang="en-US" dirty="0" smtClean="0">
                <a:latin typeface="+mn-ea"/>
              </a:rPr>
              <a:t>전류를 흘리면 전자석이 됨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/>
              <a:t>도체를 통한 전류의 흐름으로 형성된 </a:t>
            </a:r>
            <a:r>
              <a:rPr lang="ko-KR" altLang="en-US" dirty="0" err="1" smtClean="0"/>
              <a:t>자속은</a:t>
            </a:r>
            <a:r>
              <a:rPr lang="ko-KR" altLang="en-US" dirty="0" smtClean="0"/>
              <a:t> 크고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강력한 자기장을 만들게 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 코일의 중심을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코어라고 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우측의 전자석은 공기로 된 코어임</a:t>
            </a:r>
            <a:r>
              <a:rPr lang="en-US" altLang="ko-KR" dirty="0" smtClean="0"/>
              <a:t>.</a:t>
            </a:r>
          </a:p>
          <a:p>
            <a:endParaRPr lang="en-US" altLang="ko-KR" dirty="0" smtClean="0">
              <a:latin typeface="+mn-ea"/>
            </a:endParaRPr>
          </a:p>
          <a:p>
            <a:r>
              <a:rPr lang="ko-KR" altLang="en-US" sz="2000" b="1" dirty="0" smtClean="0"/>
              <a:t>자계의 세기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철은 공기보다 </a:t>
            </a:r>
            <a:r>
              <a:rPr lang="ko-KR" altLang="en-US" dirty="0" err="1" smtClean="0">
                <a:latin typeface="+mn-ea"/>
              </a:rPr>
              <a:t>자속을</a:t>
            </a:r>
            <a:r>
              <a:rPr lang="ko-KR" altLang="en-US" dirty="0" smtClean="0">
                <a:latin typeface="+mn-ea"/>
              </a:rPr>
              <a:t> 더 잘 통과시키므로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절연도체를  철로 된 코어 주위에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감으면 같은 전류로도 더 강력한 자계가 형성됨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또한 자계는 도체의 감는 회수에 따라 증가하므로 같은 전류의 세기라도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감은 횟수가 많으면 더 강력한 자계가 형성됨</a:t>
            </a:r>
            <a:r>
              <a:rPr lang="en-US" altLang="ko-KR" dirty="0" smtClean="0">
                <a:latin typeface="+mn-ea"/>
              </a:rPr>
              <a:t>.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6228183" y="1556792"/>
            <a:ext cx="2649640" cy="1550533"/>
            <a:chOff x="5796136" y="1772816"/>
            <a:chExt cx="3248349" cy="1550533"/>
          </a:xfrm>
        </p:grpSpPr>
        <p:pic>
          <p:nvPicPr>
            <p:cNvPr id="2355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084168" y="1772816"/>
              <a:ext cx="2547764" cy="1550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직사각형 5"/>
            <p:cNvSpPr/>
            <p:nvPr/>
          </p:nvSpPr>
          <p:spPr>
            <a:xfrm>
              <a:off x="5796136" y="2420888"/>
              <a:ext cx="115594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  <a:latin typeface="+mn-ea"/>
                </a:rPr>
                <a:t>직류전압</a:t>
              </a:r>
              <a:r>
                <a:rPr lang="en-US" altLang="ko-KR" sz="1400" i="1" dirty="0" smtClean="0">
                  <a:solidFill>
                    <a:srgbClr val="0000FF"/>
                  </a:solidFill>
                  <a:latin typeface="+mn-ea"/>
                </a:rPr>
                <a:t>.</a:t>
              </a:r>
              <a:endParaRPr lang="ko-KR" altLang="en-US" sz="1400" i="1" dirty="0">
                <a:solidFill>
                  <a:srgbClr val="0000FF"/>
                </a:solidFill>
                <a:latin typeface="+mn-ea"/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8377884" y="1772816"/>
              <a:ext cx="66660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  <a:latin typeface="+mn-ea"/>
                </a:rPr>
                <a:t>공기</a:t>
              </a:r>
              <a:endParaRPr lang="en-US" altLang="ko-KR" sz="1400" i="1" dirty="0" smtClean="0">
                <a:solidFill>
                  <a:srgbClr val="0000FF"/>
                </a:solidFill>
                <a:latin typeface="+mn-ea"/>
              </a:endParaRPr>
            </a:p>
            <a:p>
              <a:r>
                <a:rPr lang="ko-KR" altLang="en-US" sz="1400" i="1" dirty="0" smtClean="0">
                  <a:solidFill>
                    <a:srgbClr val="0000FF"/>
                  </a:solidFill>
                  <a:latin typeface="+mn-ea"/>
                </a:rPr>
                <a:t>코어</a:t>
              </a:r>
              <a:endParaRPr lang="ko-KR" altLang="en-US" sz="1400" i="1" dirty="0">
                <a:solidFill>
                  <a:srgbClr val="0000FF"/>
                </a:solidFill>
                <a:latin typeface="+mn-ea"/>
              </a:endParaRPr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1187624" y="6011996"/>
            <a:ext cx="31101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공기코어와 철 코어의 비교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741288" y="4365104"/>
            <a:ext cx="4060771" cy="1669338"/>
            <a:chOff x="741288" y="4365104"/>
            <a:chExt cx="4060771" cy="1669338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43608" y="4365104"/>
              <a:ext cx="3528392" cy="1669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직사각형 12"/>
            <p:cNvSpPr/>
            <p:nvPr/>
          </p:nvSpPr>
          <p:spPr>
            <a:xfrm>
              <a:off x="2411760" y="4677404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200" i="1" dirty="0" smtClean="0">
                  <a:solidFill>
                    <a:srgbClr val="0000FF"/>
                  </a:solidFill>
                  <a:latin typeface="+mn-ea"/>
                </a:rPr>
                <a:t>공기</a:t>
              </a:r>
              <a:endParaRPr lang="en-US" altLang="ko-KR" sz="1200" i="1" dirty="0" smtClean="0">
                <a:solidFill>
                  <a:srgbClr val="0000FF"/>
                </a:solidFill>
                <a:latin typeface="+mn-ea"/>
              </a:endParaRPr>
            </a:p>
            <a:p>
              <a:r>
                <a:rPr lang="ko-KR" altLang="en-US" sz="1200" i="1" dirty="0" smtClean="0">
                  <a:solidFill>
                    <a:srgbClr val="0000FF"/>
                  </a:solidFill>
                  <a:latin typeface="+mn-ea"/>
                </a:rPr>
                <a:t>코어</a:t>
              </a:r>
              <a:endParaRPr lang="ko-KR" altLang="en-US" sz="1200" i="1" dirty="0">
                <a:solidFill>
                  <a:srgbClr val="0000FF"/>
                </a:solidFill>
                <a:latin typeface="+mn-ea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4309616" y="4633972"/>
              <a:ext cx="49244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200" i="1" dirty="0" smtClean="0">
                  <a:solidFill>
                    <a:srgbClr val="0000FF"/>
                  </a:solidFill>
                  <a:latin typeface="+mn-ea"/>
                </a:rPr>
                <a:t>철</a:t>
              </a:r>
              <a:endParaRPr lang="en-US" altLang="ko-KR" sz="1200" i="1" dirty="0" smtClean="0">
                <a:solidFill>
                  <a:srgbClr val="0000FF"/>
                </a:solidFill>
                <a:latin typeface="+mn-ea"/>
              </a:endParaRPr>
            </a:p>
            <a:p>
              <a:pPr algn="ctr"/>
              <a:r>
                <a:rPr lang="ko-KR" altLang="en-US" sz="1200" i="1" dirty="0" smtClean="0">
                  <a:solidFill>
                    <a:srgbClr val="0000FF"/>
                  </a:solidFill>
                  <a:latin typeface="+mn-ea"/>
                </a:rPr>
                <a:t>코어</a:t>
              </a:r>
              <a:endParaRPr lang="ko-KR" altLang="en-US" sz="1200" i="1" dirty="0">
                <a:solidFill>
                  <a:srgbClr val="0000FF"/>
                </a:solidFill>
                <a:latin typeface="+mn-ea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741288" y="5085184"/>
              <a:ext cx="83388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200" i="1" dirty="0" smtClean="0">
                  <a:solidFill>
                    <a:srgbClr val="0000FF"/>
                  </a:solidFill>
                  <a:latin typeface="+mn-ea"/>
                </a:rPr>
                <a:t>직류전압</a:t>
              </a:r>
              <a:r>
                <a:rPr lang="en-US" altLang="ko-KR" sz="1200" i="1" dirty="0" smtClean="0">
                  <a:solidFill>
                    <a:srgbClr val="0000FF"/>
                  </a:solidFill>
                  <a:latin typeface="+mn-ea"/>
                </a:rPr>
                <a:t>.</a:t>
              </a:r>
              <a:endParaRPr lang="ko-KR" altLang="en-US" sz="1200" i="1" dirty="0">
                <a:solidFill>
                  <a:srgbClr val="0000FF"/>
                </a:solidFill>
                <a:latin typeface="+mn-ea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2585989" y="5085184"/>
              <a:ext cx="83388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200" i="1" dirty="0" smtClean="0">
                  <a:solidFill>
                    <a:srgbClr val="0000FF"/>
                  </a:solidFill>
                  <a:latin typeface="+mn-ea"/>
                </a:rPr>
                <a:t>직류전압</a:t>
              </a:r>
              <a:r>
                <a:rPr lang="en-US" altLang="ko-KR" sz="1200" i="1" dirty="0" smtClean="0">
                  <a:solidFill>
                    <a:srgbClr val="0000FF"/>
                  </a:solidFill>
                  <a:latin typeface="+mn-ea"/>
                </a:rPr>
                <a:t>.</a:t>
              </a:r>
              <a:endParaRPr lang="ko-KR" altLang="en-US" sz="1200" i="1" dirty="0">
                <a:solidFill>
                  <a:srgbClr val="0000FF"/>
                </a:solidFill>
                <a:latin typeface="+mn-ea"/>
              </a:endParaRP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4788024" y="4221088"/>
            <a:ext cx="3888432" cy="1944216"/>
            <a:chOff x="4788024" y="4221088"/>
            <a:chExt cx="3888432" cy="1944216"/>
          </a:xfrm>
        </p:grpSpPr>
        <p:pic>
          <p:nvPicPr>
            <p:cNvPr id="10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148064" y="4221088"/>
              <a:ext cx="3528392" cy="1944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직사각형 16"/>
            <p:cNvSpPr/>
            <p:nvPr/>
          </p:nvSpPr>
          <p:spPr>
            <a:xfrm>
              <a:off x="4788024" y="5085184"/>
              <a:ext cx="83388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200" i="1" dirty="0" smtClean="0">
                  <a:solidFill>
                    <a:srgbClr val="0000FF"/>
                  </a:solidFill>
                  <a:latin typeface="+mn-ea"/>
                </a:rPr>
                <a:t>직류전압</a:t>
              </a:r>
              <a:r>
                <a:rPr lang="en-US" altLang="ko-KR" sz="1200" i="1" dirty="0" smtClean="0">
                  <a:solidFill>
                    <a:srgbClr val="0000FF"/>
                  </a:solidFill>
                  <a:latin typeface="+mn-ea"/>
                </a:rPr>
                <a:t>.</a:t>
              </a:r>
              <a:endParaRPr lang="ko-KR" altLang="en-US" sz="1200" i="1" dirty="0">
                <a:solidFill>
                  <a:srgbClr val="0000FF"/>
                </a:solidFill>
                <a:latin typeface="+mn-ea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6804248" y="5096217"/>
              <a:ext cx="83388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200" i="1" dirty="0" smtClean="0">
                  <a:solidFill>
                    <a:srgbClr val="0000FF"/>
                  </a:solidFill>
                  <a:latin typeface="+mn-ea"/>
                </a:rPr>
                <a:t>직류전압</a:t>
              </a:r>
              <a:r>
                <a:rPr lang="en-US" altLang="ko-KR" sz="1200" i="1" dirty="0" smtClean="0">
                  <a:solidFill>
                    <a:srgbClr val="0000FF"/>
                  </a:solidFill>
                  <a:latin typeface="+mn-ea"/>
                </a:rPr>
                <a:t>.</a:t>
              </a:r>
              <a:endParaRPr lang="ko-KR" altLang="en-US" sz="1200" i="1" dirty="0">
                <a:solidFill>
                  <a:srgbClr val="0000FF"/>
                </a:solidFill>
                <a:latin typeface="+mn-ea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5856784" y="4520153"/>
              <a:ext cx="42351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  <a:latin typeface="+mn-ea"/>
                </a:rPr>
                <a:t>5</a:t>
              </a:r>
              <a:r>
                <a:rPr lang="ko-KR" altLang="en-US" sz="1200" i="1" dirty="0" smtClean="0">
                  <a:solidFill>
                    <a:srgbClr val="0000FF"/>
                  </a:solidFill>
                  <a:latin typeface="+mn-ea"/>
                </a:rPr>
                <a:t>회</a:t>
              </a:r>
              <a:endParaRPr lang="ko-KR" altLang="en-US" sz="1200" i="1" dirty="0">
                <a:solidFill>
                  <a:srgbClr val="0000FF"/>
                </a:solidFill>
                <a:latin typeface="+mn-ea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7746625" y="4476721"/>
              <a:ext cx="50847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1200" i="1" dirty="0" smtClean="0">
                  <a:solidFill>
                    <a:srgbClr val="0000FF"/>
                  </a:solidFill>
                  <a:latin typeface="+mn-ea"/>
                </a:rPr>
                <a:t>10</a:t>
              </a:r>
              <a:r>
                <a:rPr lang="ko-KR" altLang="en-US" sz="1200" i="1" dirty="0" smtClean="0">
                  <a:solidFill>
                    <a:srgbClr val="0000FF"/>
                  </a:solidFill>
                  <a:latin typeface="+mn-ea"/>
                </a:rPr>
                <a:t>회</a:t>
              </a:r>
              <a:endParaRPr lang="ko-KR" altLang="en-US" sz="1200" i="1" dirty="0">
                <a:solidFill>
                  <a:srgbClr val="0000FF"/>
                </a:solidFill>
                <a:latin typeface="+mn-ea"/>
              </a:endParaRPr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5292080" y="6021288"/>
            <a:ext cx="31101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감은 횟수에 따른 자계변화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79512" y="188640"/>
            <a:ext cx="61926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전자기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電磁氣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,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Electromagnetism)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278235"/>
            <a:ext cx="3888433" cy="3661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395536" y="1109643"/>
            <a:ext cx="8352928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극성의 변화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기본적으로 전자석은 천연자석과 같은 특성을 가지고 있으나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흐르는 전류의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방향에 따라 극성을 변화시킬 수 있음</a:t>
            </a:r>
            <a:r>
              <a:rPr lang="en-US" altLang="ko-KR" dirty="0" smtClean="0">
                <a:latin typeface="+mn-ea"/>
              </a:rPr>
              <a:t>.</a:t>
            </a:r>
            <a:br>
              <a:rPr lang="en-US" altLang="ko-KR" dirty="0" smtClean="0">
                <a:latin typeface="+mn-ea"/>
              </a:rPr>
            </a:br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전자석의 극성은 우측의 그림과 같이 교류전원의 주파수에 따라 변화함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그림과 같이 </a:t>
            </a:r>
            <a:r>
              <a:rPr lang="en-US" altLang="ko-KR" dirty="0" smtClean="0">
                <a:latin typeface="+mn-ea"/>
              </a:rPr>
              <a:t>1</a:t>
            </a:r>
            <a:r>
              <a:rPr lang="ko-KR" altLang="en-US" dirty="0" smtClean="0">
                <a:latin typeface="+mn-ea"/>
              </a:rPr>
              <a:t>의 위치에서는 전류</a:t>
            </a:r>
            <a:endParaRPr lang="en-US" altLang="ko-KR" dirty="0" smtClean="0"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   흐름이 없어 자계가 형성되지 않음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- 2</a:t>
            </a:r>
            <a:r>
              <a:rPr lang="ko-KR" altLang="en-US" dirty="0" smtClean="0">
                <a:latin typeface="+mn-ea"/>
              </a:rPr>
              <a:t>의 위치에서는 정방향 전류가 흘러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S</a:t>
            </a:r>
            <a:r>
              <a:rPr lang="ko-KR" altLang="en-US" dirty="0" smtClean="0">
                <a:latin typeface="+mn-ea"/>
              </a:rPr>
              <a:t>극이 상부에</a:t>
            </a:r>
            <a:r>
              <a:rPr lang="en-US" altLang="ko-KR" dirty="0" smtClean="0">
                <a:latin typeface="+mn-ea"/>
              </a:rPr>
              <a:t>, N</a:t>
            </a:r>
            <a:r>
              <a:rPr lang="ko-KR" altLang="en-US" dirty="0" smtClean="0">
                <a:latin typeface="+mn-ea"/>
              </a:rPr>
              <a:t>극이 하부에 위치함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- 3</a:t>
            </a:r>
            <a:r>
              <a:rPr lang="ko-KR" altLang="en-US" dirty="0" smtClean="0">
                <a:latin typeface="+mn-ea"/>
              </a:rPr>
              <a:t>의 위치에서는 전류가 최대로 되어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자계도 최대가 되며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이후 점차 줄어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4</a:t>
            </a:r>
            <a:r>
              <a:rPr lang="ko-KR" altLang="en-US" dirty="0" smtClean="0">
                <a:latin typeface="+mn-ea"/>
              </a:rPr>
              <a:t>의 위치에서는 </a:t>
            </a:r>
            <a:r>
              <a:rPr lang="en-US" altLang="ko-KR" dirty="0" smtClean="0">
                <a:latin typeface="+mn-ea"/>
              </a:rPr>
              <a:t>2</a:t>
            </a:r>
            <a:r>
              <a:rPr lang="ko-KR" altLang="en-US" dirty="0" smtClean="0">
                <a:latin typeface="+mn-ea"/>
              </a:rPr>
              <a:t>의 위치에서와 같은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자계 형성되고 </a:t>
            </a:r>
            <a:r>
              <a:rPr lang="en-US" altLang="ko-KR" dirty="0" smtClean="0">
                <a:latin typeface="+mn-ea"/>
              </a:rPr>
              <a:t>5</a:t>
            </a:r>
            <a:r>
              <a:rPr lang="ko-KR" altLang="en-US" dirty="0" smtClean="0">
                <a:latin typeface="+mn-ea"/>
              </a:rPr>
              <a:t>의 위치에서 전류가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흐르지 않아 자계는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형성되지 않음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- 6</a:t>
            </a:r>
            <a:r>
              <a:rPr lang="ko-KR" altLang="en-US" dirty="0" smtClean="0">
                <a:latin typeface="+mn-ea"/>
              </a:rPr>
              <a:t>의 위치부터는 역방향 전류이므로 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앞과는 반대방향의 자계가 형성되어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S</a:t>
            </a:r>
            <a:r>
              <a:rPr lang="ko-KR" altLang="en-US" dirty="0" smtClean="0">
                <a:latin typeface="+mn-ea"/>
              </a:rPr>
              <a:t>극이 하부에</a:t>
            </a:r>
            <a:r>
              <a:rPr lang="en-US" altLang="ko-KR" dirty="0" smtClean="0">
                <a:latin typeface="+mn-ea"/>
              </a:rPr>
              <a:t>, N</a:t>
            </a:r>
            <a:r>
              <a:rPr lang="ko-KR" altLang="en-US" dirty="0" smtClean="0">
                <a:latin typeface="+mn-ea"/>
              </a:rPr>
              <a:t>극이 상부에 위치함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-</a:t>
            </a:r>
            <a:r>
              <a:rPr lang="en-US" altLang="ko-KR" dirty="0" smtClean="0"/>
              <a:t> 60Hz AC</a:t>
            </a:r>
            <a:r>
              <a:rPr lang="ko-KR" altLang="en-US" dirty="0" smtClean="0"/>
              <a:t>전원에서는 이 과정이 초당</a:t>
            </a:r>
            <a:endParaRPr lang="en-US" altLang="ko-KR" dirty="0" smtClean="0"/>
          </a:p>
          <a:p>
            <a:r>
              <a:rPr lang="en-US" altLang="ko-KR" dirty="0" smtClean="0"/>
              <a:t>   60</a:t>
            </a:r>
            <a:r>
              <a:rPr lang="ko-KR" altLang="en-US" dirty="0" smtClean="0"/>
              <a:t>회 반복됨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5248648" y="5867980"/>
            <a:ext cx="3340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교류전원에 의한 극성의 변화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79512" y="188640"/>
            <a:ext cx="61926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전자기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電磁氣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,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Electromagnetism)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412775"/>
            <a:ext cx="2783214" cy="221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395536" y="1109643"/>
            <a:ext cx="8208912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유기전압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앞의 </a:t>
            </a:r>
            <a:r>
              <a:rPr lang="ko-KR" altLang="ko-KR" dirty="0" smtClean="0"/>
              <a:t>예에서</a:t>
            </a:r>
            <a:r>
              <a:rPr lang="ko-KR" altLang="en-US" dirty="0" smtClean="0"/>
              <a:t>는</a:t>
            </a:r>
            <a:r>
              <a:rPr lang="ko-KR" altLang="ko-KR" dirty="0" smtClean="0"/>
              <a:t> 코일</a:t>
            </a:r>
            <a:r>
              <a:rPr lang="ko-KR" altLang="en-US" dirty="0" smtClean="0"/>
              <a:t>이 </a:t>
            </a:r>
            <a:r>
              <a:rPr lang="ko-KR" altLang="ko-KR" dirty="0" smtClean="0"/>
              <a:t>전원에 </a:t>
            </a:r>
            <a:r>
              <a:rPr lang="ko-KR" altLang="en-US" dirty="0" smtClean="0"/>
              <a:t>직접 </a:t>
            </a:r>
            <a:r>
              <a:rPr lang="ko-KR" altLang="ko-KR" dirty="0" smtClean="0"/>
              <a:t>연결되</a:t>
            </a:r>
            <a:r>
              <a:rPr lang="ko-KR" altLang="en-US" dirty="0" smtClean="0"/>
              <a:t>어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있었지만</a:t>
            </a:r>
            <a:r>
              <a:rPr lang="en-US" altLang="ko-KR" dirty="0" smtClean="0"/>
              <a:t>, </a:t>
            </a:r>
            <a:r>
              <a:rPr lang="ko-KR" altLang="ko-KR" dirty="0" smtClean="0"/>
              <a:t>전압은 자기장을 통</a:t>
            </a:r>
            <a:r>
              <a:rPr lang="ko-KR" altLang="en-US" dirty="0" smtClean="0"/>
              <a:t>하여 코일을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움직였을 때만 </a:t>
            </a:r>
            <a:r>
              <a:rPr lang="ko-KR" altLang="ko-KR" dirty="0" smtClean="0"/>
              <a:t>유</a:t>
            </a:r>
            <a:r>
              <a:rPr lang="ko-KR" altLang="en-US" dirty="0" smtClean="0"/>
              <a:t>도될</a:t>
            </a:r>
            <a:r>
              <a:rPr lang="ko-KR" altLang="ko-KR" dirty="0" smtClean="0"/>
              <a:t> 수 있</a:t>
            </a:r>
            <a:r>
              <a:rPr lang="ko-KR" altLang="en-US" dirty="0" smtClean="0"/>
              <a:t>음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> - </a:t>
            </a:r>
            <a:r>
              <a:rPr lang="ko-KR" altLang="en-US" dirty="0" smtClean="0"/>
              <a:t>반대로 고정된 도체에 </a:t>
            </a:r>
            <a:r>
              <a:rPr lang="ko-KR" altLang="ko-KR" dirty="0" smtClean="0"/>
              <a:t>자기장</a:t>
            </a:r>
            <a:r>
              <a:rPr lang="ko-KR" altLang="en-US" dirty="0" smtClean="0"/>
              <a:t>이 변화할 때도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동일하게 이러한 유도 현상이 발생되며</a:t>
            </a:r>
            <a:r>
              <a:rPr lang="en-US" altLang="ko-KR" dirty="0" smtClean="0"/>
              <a:t>, </a:t>
            </a:r>
          </a:p>
          <a:p>
            <a:r>
              <a:rPr lang="en-US" altLang="ko-KR" dirty="0" smtClean="0"/>
              <a:t>   </a:t>
            </a:r>
            <a:r>
              <a:rPr lang="ko-KR" altLang="ko-KR" dirty="0" smtClean="0"/>
              <a:t>이 원리가 AC 유도모터의 작동</a:t>
            </a:r>
            <a:r>
              <a:rPr lang="ko-KR" altLang="en-US" dirty="0" smtClean="0"/>
              <a:t>원리임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우측 그림은 </a:t>
            </a:r>
            <a:r>
              <a:rPr lang="en-US" altLang="ko-KR" dirty="0" smtClean="0"/>
              <a:t>AC</a:t>
            </a:r>
            <a:r>
              <a:rPr lang="ko-KR" altLang="ko-KR" dirty="0" smtClean="0"/>
              <a:t>파형</a:t>
            </a:r>
            <a:r>
              <a:rPr lang="en-US" altLang="ko-KR" dirty="0" smtClean="0"/>
              <a:t> ¼ </a:t>
            </a:r>
            <a:r>
              <a:rPr lang="ko-KR" altLang="en-US" dirty="0" smtClean="0"/>
              <a:t>구간에서 </a:t>
            </a:r>
            <a:r>
              <a:rPr lang="ko-KR" altLang="ko-KR" dirty="0" err="1" smtClean="0"/>
              <a:t>자속</a:t>
            </a:r>
            <a:r>
              <a:rPr lang="ko-KR" altLang="en-US" dirty="0" err="1" smtClean="0"/>
              <a:t>형성에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따른 전압유기를 </a:t>
            </a:r>
            <a:r>
              <a:rPr lang="ko-KR" altLang="ko-KR" dirty="0" smtClean="0"/>
              <a:t>보여</a:t>
            </a:r>
            <a:r>
              <a:rPr lang="ko-KR" altLang="en-US" dirty="0" smtClean="0"/>
              <a:t>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하부의 </a:t>
            </a:r>
            <a:r>
              <a:rPr lang="ko-KR" altLang="ko-KR" dirty="0" smtClean="0"/>
              <a:t>전자석은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ko-KR" dirty="0" smtClean="0"/>
              <a:t> AC 전원에 연결</a:t>
            </a:r>
            <a:r>
              <a:rPr lang="ko-KR" altLang="en-US" dirty="0" smtClean="0"/>
              <a:t>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다른 </a:t>
            </a:r>
            <a:r>
              <a:rPr lang="ko-KR" altLang="ko-KR" dirty="0" smtClean="0"/>
              <a:t>전자석</a:t>
            </a:r>
            <a:r>
              <a:rPr lang="ko-KR" altLang="en-US" dirty="0" smtClean="0"/>
              <a:t>을</a:t>
            </a:r>
            <a:r>
              <a:rPr lang="ko-KR" altLang="ko-KR" dirty="0" smtClean="0"/>
              <a:t> 그 위에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ko-KR" dirty="0" smtClean="0"/>
              <a:t> 배치</a:t>
            </a:r>
            <a:r>
              <a:rPr lang="en-US" altLang="ko-KR" dirty="0" smtClean="0"/>
              <a:t>, </a:t>
            </a:r>
            <a:r>
              <a:rPr lang="ko-KR" altLang="ko-KR" dirty="0" smtClean="0"/>
              <a:t>두</a:t>
            </a:r>
            <a:r>
              <a:rPr lang="en-US" altLang="ko-KR" dirty="0" smtClean="0"/>
              <a:t> </a:t>
            </a:r>
            <a:r>
              <a:rPr lang="ko-KR" altLang="en-US" dirty="0" smtClean="0"/>
              <a:t>전자석은 </a:t>
            </a:r>
            <a:r>
              <a:rPr lang="ko-KR" altLang="ko-KR" dirty="0" smtClean="0"/>
              <a:t>물리적</a:t>
            </a:r>
            <a:r>
              <a:rPr lang="ko-KR" altLang="en-US" dirty="0" smtClean="0"/>
              <a:t> </a:t>
            </a:r>
            <a:r>
              <a:rPr lang="ko-KR" altLang="ko-KR" dirty="0" smtClean="0"/>
              <a:t>연결</a:t>
            </a:r>
            <a:r>
              <a:rPr lang="ko-KR" altLang="en-US" dirty="0" smtClean="0"/>
              <a:t>이 </a:t>
            </a:r>
            <a:r>
              <a:rPr lang="ko-KR" altLang="ko-KR" dirty="0" smtClean="0"/>
              <a:t>없</a:t>
            </a:r>
            <a:r>
              <a:rPr lang="ko-KR" altLang="en-US" dirty="0" smtClean="0"/>
              <a:t>도록 함</a:t>
            </a:r>
            <a:r>
              <a:rPr lang="en-US" altLang="ko-KR" dirty="0" smtClean="0"/>
              <a:t>.</a:t>
            </a:r>
            <a:r>
              <a:rPr lang="ko-KR" altLang="ko-KR" dirty="0" smtClean="0"/>
              <a:t> </a:t>
            </a:r>
            <a:endParaRPr lang="en-US" altLang="ko-KR" dirty="0" smtClean="0"/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시간 </a:t>
            </a:r>
            <a:r>
              <a:rPr lang="en-US" altLang="ko-KR" dirty="0" smtClean="0"/>
              <a:t>1</a:t>
            </a:r>
            <a:r>
              <a:rPr lang="ko-KR" altLang="en-US" dirty="0" smtClean="0"/>
              <a:t>에서 </a:t>
            </a:r>
            <a:r>
              <a:rPr lang="ko-KR" altLang="ko-KR" dirty="0" smtClean="0"/>
              <a:t>전압</a:t>
            </a:r>
            <a:r>
              <a:rPr lang="en-US" altLang="ko-KR" dirty="0" smtClean="0"/>
              <a:t>, </a:t>
            </a:r>
            <a:r>
              <a:rPr lang="ko-KR" altLang="ko-KR" dirty="0" smtClean="0"/>
              <a:t>전류 </a:t>
            </a:r>
            <a:r>
              <a:rPr lang="ko-KR" altLang="en-US" dirty="0" smtClean="0"/>
              <a:t>전부 </a:t>
            </a:r>
            <a:r>
              <a:rPr lang="ko-KR" altLang="ko-KR" dirty="0" smtClean="0"/>
              <a:t>회로에서 제로</a:t>
            </a:r>
            <a:r>
              <a:rPr lang="ko-KR" altLang="en-US" dirty="0" smtClean="0"/>
              <a:t>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ko-KR" dirty="0" smtClean="0"/>
              <a:t>시간 2</a:t>
            </a:r>
            <a:r>
              <a:rPr lang="ko-KR" altLang="en-US" dirty="0" smtClean="0"/>
              <a:t>에서 </a:t>
            </a:r>
            <a:r>
              <a:rPr lang="ko-KR" altLang="ko-KR" dirty="0" smtClean="0"/>
              <a:t>아래 회로</a:t>
            </a:r>
            <a:r>
              <a:rPr lang="ko-KR" altLang="en-US" dirty="0" smtClean="0"/>
              <a:t>의 전압과 전류를 증가시키면</a:t>
            </a:r>
            <a:r>
              <a:rPr lang="en-US" altLang="ko-KR" dirty="0" smtClean="0"/>
              <a:t>, </a:t>
            </a:r>
            <a:r>
              <a:rPr lang="ko-KR" altLang="ko-KR" dirty="0" smtClean="0"/>
              <a:t>자</a:t>
            </a:r>
            <a:r>
              <a:rPr lang="ko-KR" altLang="en-US" dirty="0" smtClean="0"/>
              <a:t>계는 아래 </a:t>
            </a:r>
            <a:r>
              <a:rPr lang="ko-KR" altLang="ko-KR" dirty="0" smtClean="0"/>
              <a:t>전자석</a:t>
            </a:r>
            <a:r>
              <a:rPr lang="ko-KR" altLang="en-US" dirty="0" smtClean="0"/>
              <a:t>에서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발생되고</a:t>
            </a:r>
            <a:r>
              <a:rPr lang="en-US" altLang="ko-KR" dirty="0" smtClean="0"/>
              <a:t>,</a:t>
            </a:r>
            <a:r>
              <a:rPr lang="ko-KR" altLang="en-US" dirty="0" smtClean="0"/>
              <a:t> 이 </a:t>
            </a:r>
            <a:r>
              <a:rPr lang="ko-KR" altLang="ko-KR" dirty="0" smtClean="0"/>
              <a:t>자기장의 </a:t>
            </a:r>
            <a:r>
              <a:rPr lang="ko-KR" altLang="ko-KR" dirty="0" err="1" smtClean="0"/>
              <a:t>자속</a:t>
            </a:r>
            <a:r>
              <a:rPr lang="ko-KR" altLang="en-US" dirty="0" err="1" smtClean="0"/>
              <a:t>이</a:t>
            </a:r>
            <a:r>
              <a:rPr lang="ko-KR" altLang="en-US" dirty="0" smtClean="0"/>
              <a:t> 위의 </a:t>
            </a:r>
            <a:r>
              <a:rPr lang="ko-KR" altLang="ko-KR" dirty="0" smtClean="0"/>
              <a:t>전자석을 가로질러</a:t>
            </a:r>
            <a:r>
              <a:rPr lang="en-US" altLang="ko-KR" dirty="0" smtClean="0"/>
              <a:t> </a:t>
            </a:r>
            <a:r>
              <a:rPr lang="ko-KR" altLang="ko-KR" dirty="0" smtClean="0"/>
              <a:t>전압을</a:t>
            </a:r>
            <a:r>
              <a:rPr lang="en-US" altLang="ko-KR" dirty="0" smtClean="0"/>
              <a:t> </a:t>
            </a:r>
            <a:r>
              <a:rPr lang="ko-KR" altLang="en-US" dirty="0" smtClean="0"/>
              <a:t>유기시키고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ko-KR" dirty="0" smtClean="0"/>
              <a:t>이</a:t>
            </a:r>
            <a:r>
              <a:rPr lang="ko-KR" altLang="en-US" dirty="0" smtClean="0"/>
              <a:t>로 인하여 </a:t>
            </a:r>
            <a:r>
              <a:rPr lang="ko-KR" altLang="ko-KR" dirty="0" smtClean="0"/>
              <a:t>전류</a:t>
            </a:r>
            <a:r>
              <a:rPr lang="ko-KR" altLang="en-US" dirty="0" smtClean="0"/>
              <a:t>가 흘러 전류</a:t>
            </a:r>
            <a:r>
              <a:rPr lang="ko-KR" altLang="ko-KR" dirty="0" smtClean="0"/>
              <a:t>계</a:t>
            </a:r>
            <a:r>
              <a:rPr lang="en-US" altLang="ko-KR" dirty="0" smtClean="0"/>
              <a:t> </a:t>
            </a:r>
            <a:r>
              <a:rPr lang="ko-KR" altLang="en-US" dirty="0" smtClean="0"/>
              <a:t>바늘이 움직임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시간 </a:t>
            </a:r>
            <a:r>
              <a:rPr lang="ko-KR" altLang="ko-KR" dirty="0" smtClean="0"/>
              <a:t>3</a:t>
            </a:r>
            <a:r>
              <a:rPr lang="ko-KR" altLang="en-US" dirty="0" smtClean="0"/>
              <a:t>에서 상</a:t>
            </a:r>
            <a:r>
              <a:rPr lang="en-US" altLang="ko-KR" dirty="0" smtClean="0"/>
              <a:t>/</a:t>
            </a:r>
            <a:r>
              <a:rPr lang="ko-KR" altLang="en-US" dirty="0" smtClean="0"/>
              <a:t>하부 </a:t>
            </a:r>
            <a:r>
              <a:rPr lang="ko-KR" altLang="ko-KR" dirty="0" smtClean="0"/>
              <a:t>두 회로에</a:t>
            </a:r>
            <a:r>
              <a:rPr lang="en-US" altLang="ko-KR" dirty="0" smtClean="0"/>
              <a:t> </a:t>
            </a:r>
            <a:r>
              <a:rPr lang="ko-KR" altLang="en-US" dirty="0" smtClean="0"/>
              <a:t>전류</a:t>
            </a:r>
            <a:r>
              <a:rPr lang="en-US" altLang="ko-KR" dirty="0" smtClean="0"/>
              <a:t>/</a:t>
            </a:r>
            <a:r>
              <a:rPr lang="ko-KR" altLang="en-US" dirty="0" smtClean="0"/>
              <a:t>전압이 최고에 도달하게 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이후로</a:t>
            </a:r>
            <a:endParaRPr lang="en-US" altLang="ko-KR" dirty="0" smtClean="0"/>
          </a:p>
          <a:p>
            <a:r>
              <a:rPr lang="ko-KR" altLang="en-US" dirty="0" smtClean="0"/>
              <a:t>   전류가 줄게 되어 제로가 되면 반 사이클이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이후 반 사이클은 시간 </a:t>
            </a:r>
            <a:r>
              <a:rPr lang="en-US" altLang="ko-KR" dirty="0" smtClean="0"/>
              <a:t>1, 2, 3</a:t>
            </a:r>
            <a:r>
              <a:rPr lang="ko-KR" altLang="en-US" dirty="0" smtClean="0"/>
              <a:t>시간과 극성이 반대인 상태가 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5695517" y="3645024"/>
            <a:ext cx="30106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(AC</a:t>
            </a:r>
            <a:r>
              <a:rPr lang="ko-KR" altLang="en-US" i="1" dirty="0" smtClean="0">
                <a:solidFill>
                  <a:srgbClr val="0000FF"/>
                </a:solidFill>
              </a:rPr>
              <a:t>전원에서 전압유기현상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79512" y="188640"/>
            <a:ext cx="61926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전자기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電磁氣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,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Electromagnetism)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547664" y="5949280"/>
            <a:ext cx="1561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최초의 위치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250714" y="5939988"/>
            <a:ext cx="1561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새로운 위치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95536" y="1109643"/>
            <a:ext cx="835292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전자기 흡인력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위의 전자석에 유도된 자기장 극성은 아래 전자석 자기장과 극성이 반대임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앞에서 </a:t>
            </a:r>
            <a:r>
              <a:rPr lang="ko-KR" altLang="en-US" dirty="0" err="1" smtClean="0"/>
              <a:t>확인한데로</a:t>
            </a:r>
            <a:r>
              <a:rPr lang="ko-KR" altLang="en-US" dirty="0" smtClean="0"/>
              <a:t> 다른 극은 서로 당기는 성질이 있어</a:t>
            </a:r>
            <a:r>
              <a:rPr lang="en-US" altLang="ko-KR" dirty="0" smtClean="0"/>
              <a:t>,</a:t>
            </a:r>
            <a:r>
              <a:rPr lang="ko-KR" altLang="en-US" dirty="0" smtClean="0"/>
              <a:t> 두 전자석에 </a:t>
            </a:r>
            <a:r>
              <a:rPr lang="ko-KR" altLang="en-US" dirty="0" err="1" smtClean="0"/>
              <a:t>자속이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발생되면 서로 흡인하게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만약 자계가 충분히 강한 상태에서 하부 전자석이 움직인다면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상부 전자석은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하부 전자석을 따라 움직일 것임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183877"/>
            <a:ext cx="1293118" cy="2765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0954" y="3183877"/>
            <a:ext cx="1441126" cy="2703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83016" y="3183877"/>
            <a:ext cx="1285328" cy="2679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오른쪽 화살표 9"/>
          <p:cNvSpPr/>
          <p:nvPr/>
        </p:nvSpPr>
        <p:spPr>
          <a:xfrm>
            <a:off x="5619308" y="3356992"/>
            <a:ext cx="432048" cy="720080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오른쪽 화살표 10"/>
          <p:cNvSpPr/>
          <p:nvPr/>
        </p:nvSpPr>
        <p:spPr>
          <a:xfrm>
            <a:off x="3275856" y="4653136"/>
            <a:ext cx="432048" cy="720080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2915816" y="5373216"/>
            <a:ext cx="10823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i="1" dirty="0" smtClean="0">
                <a:solidFill>
                  <a:srgbClr val="0000FF"/>
                </a:solidFill>
                <a:latin typeface="+mn-ea"/>
              </a:rPr>
              <a:t>하부코일을</a:t>
            </a:r>
            <a:endParaRPr lang="en-US" altLang="ko-KR" sz="1400" i="1" dirty="0" smtClean="0">
              <a:solidFill>
                <a:srgbClr val="0000FF"/>
              </a:solidFill>
              <a:latin typeface="+mn-ea"/>
            </a:endParaRPr>
          </a:p>
          <a:p>
            <a:r>
              <a:rPr lang="ko-KR" altLang="en-US" sz="1400" i="1" dirty="0" smtClean="0">
                <a:solidFill>
                  <a:srgbClr val="0000FF"/>
                </a:solidFill>
                <a:latin typeface="+mn-ea"/>
              </a:rPr>
              <a:t>이동시킴</a:t>
            </a:r>
            <a:r>
              <a:rPr lang="en-US" altLang="ko-KR" sz="1400" i="1" dirty="0" smtClean="0">
                <a:solidFill>
                  <a:srgbClr val="0000FF"/>
                </a:solidFill>
                <a:latin typeface="+mn-ea"/>
              </a:rPr>
              <a:t>.</a:t>
            </a:r>
            <a:endParaRPr lang="ko-KR" altLang="en-US" sz="1400" i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259268" y="4057908"/>
            <a:ext cx="11849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i="1" dirty="0" smtClean="0">
                <a:solidFill>
                  <a:srgbClr val="0000FF"/>
                </a:solidFill>
                <a:latin typeface="+mn-ea"/>
              </a:rPr>
              <a:t>상부코일이</a:t>
            </a:r>
            <a:endParaRPr lang="en-US" altLang="ko-KR" sz="1400" i="1" dirty="0" smtClean="0">
              <a:solidFill>
                <a:srgbClr val="0000FF"/>
              </a:solidFill>
              <a:latin typeface="+mn-ea"/>
            </a:endParaRPr>
          </a:p>
          <a:p>
            <a:r>
              <a:rPr lang="ko-KR" altLang="en-US" sz="1400" i="1" dirty="0" smtClean="0">
                <a:solidFill>
                  <a:srgbClr val="0000FF"/>
                </a:solidFill>
                <a:latin typeface="+mn-ea"/>
              </a:rPr>
              <a:t>따라 움직임</a:t>
            </a:r>
            <a:r>
              <a:rPr lang="en-US" altLang="ko-KR" sz="1400" i="1" dirty="0" smtClean="0">
                <a:solidFill>
                  <a:srgbClr val="0000FF"/>
                </a:solidFill>
                <a:latin typeface="+mn-ea"/>
              </a:rPr>
              <a:t>.</a:t>
            </a:r>
            <a:endParaRPr lang="ko-KR" altLang="en-US" sz="1400" i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79512" y="188640"/>
            <a:ext cx="61926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전자기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電磁氣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,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Electromagnetism)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916832"/>
            <a:ext cx="1685579" cy="1508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875656"/>
            <a:ext cx="1790660" cy="1553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회전자계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(Rotating Magnetic Field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95536" y="1109643"/>
            <a:ext cx="5256584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고정자 권선의 배치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교류 모터의 고정자는</a:t>
            </a:r>
            <a:r>
              <a:rPr lang="en-US" altLang="ko-KR" dirty="0" smtClean="0"/>
              <a:t> </a:t>
            </a:r>
            <a:r>
              <a:rPr lang="ko-KR" altLang="en-US" dirty="0" smtClean="0"/>
              <a:t>절연된 전선의 코일이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삽입된 원통과 같은 형태임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우측 그림에서 고정자 권선의 전기적 구성을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나타내는데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한 상당 </a:t>
            </a:r>
            <a:r>
              <a:rPr lang="en-US" altLang="ko-KR" dirty="0" smtClean="0"/>
              <a:t>2</a:t>
            </a:r>
            <a:r>
              <a:rPr lang="ko-KR" altLang="en-US" dirty="0" smtClean="0"/>
              <a:t>개의 코일로 총 </a:t>
            </a:r>
            <a:r>
              <a:rPr lang="en-US" altLang="ko-KR" dirty="0" smtClean="0"/>
              <a:t>6</a:t>
            </a:r>
            <a:r>
              <a:rPr lang="ko-KR" altLang="en-US" dirty="0" smtClean="0"/>
              <a:t>개의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코일이 사용되었으며</a:t>
            </a:r>
            <a:r>
              <a:rPr lang="en-US" altLang="ko-KR" dirty="0" smtClean="0"/>
              <a:t> </a:t>
            </a:r>
            <a:r>
              <a:rPr lang="ko-KR" altLang="en-US" dirty="0" smtClean="0"/>
              <a:t>이 코일은 철심 주위로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감겨져 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이 코일에 전원이 인가되면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마주보는 </a:t>
            </a:r>
            <a:r>
              <a:rPr lang="ko-KR" altLang="en-US" dirty="0" err="1" smtClean="0"/>
              <a:t>두개의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권선이 하나의 전자석으로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즉</a:t>
            </a:r>
            <a:r>
              <a:rPr lang="en-US" altLang="ko-KR" dirty="0" smtClean="0"/>
              <a:t>, A1</a:t>
            </a:r>
            <a:r>
              <a:rPr lang="ko-KR" altLang="en-US" dirty="0" smtClean="0"/>
              <a:t>이 </a:t>
            </a:r>
            <a:r>
              <a:rPr lang="en-US" altLang="ko-KR" dirty="0" smtClean="0"/>
              <a:t>N</a:t>
            </a:r>
            <a:r>
              <a:rPr lang="ko-KR" altLang="en-US" dirty="0" smtClean="0"/>
              <a:t>극이 되면</a:t>
            </a:r>
            <a:r>
              <a:rPr lang="en-US" altLang="ko-KR" dirty="0" smtClean="0"/>
              <a:t>, A2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S</a:t>
            </a:r>
            <a:r>
              <a:rPr lang="ko-KR" altLang="en-US" dirty="0" smtClean="0"/>
              <a:t>극이 되게 되고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전류가 반대로 흐르면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두 권선의 극성이 서로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바뀌게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고정자 전원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우측 그림과 같이 고정자를 삼상 </a:t>
            </a:r>
            <a:r>
              <a:rPr lang="en-US" altLang="ko-KR" dirty="0" smtClean="0"/>
              <a:t>AC</a:t>
            </a:r>
            <a:r>
              <a:rPr lang="ko-KR" altLang="en-US" dirty="0" smtClean="0"/>
              <a:t>전원에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연결하게 되면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권선 </a:t>
            </a:r>
            <a:r>
              <a:rPr lang="en-US" altLang="ko-KR" dirty="0" smtClean="0"/>
              <a:t>A1</a:t>
            </a:r>
            <a:r>
              <a:rPr lang="ko-KR" altLang="en-US" dirty="0" smtClean="0"/>
              <a:t>과 </a:t>
            </a:r>
            <a:r>
              <a:rPr lang="en-US" altLang="ko-KR" dirty="0" smtClean="0"/>
              <a:t>A2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A</a:t>
            </a:r>
            <a:r>
              <a:rPr lang="ko-KR" altLang="en-US" dirty="0" smtClean="0"/>
              <a:t>상으로</a:t>
            </a:r>
            <a:r>
              <a:rPr lang="en-US" altLang="ko-KR" dirty="0" smtClean="0"/>
              <a:t>, 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권선 </a:t>
            </a:r>
            <a:r>
              <a:rPr lang="en-US" altLang="ko-KR" dirty="0" smtClean="0"/>
              <a:t>B1</a:t>
            </a:r>
            <a:r>
              <a:rPr lang="ko-KR" altLang="en-US" dirty="0" smtClean="0"/>
              <a:t>과 </a:t>
            </a:r>
            <a:r>
              <a:rPr lang="en-US" altLang="ko-KR" dirty="0" smtClean="0"/>
              <a:t>B2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B</a:t>
            </a:r>
            <a:r>
              <a:rPr lang="ko-KR" altLang="en-US" dirty="0" smtClean="0"/>
              <a:t>상으로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권선 </a:t>
            </a:r>
            <a:r>
              <a:rPr lang="en-US" altLang="ko-KR" dirty="0" smtClean="0"/>
              <a:t>C1</a:t>
            </a:r>
            <a:r>
              <a:rPr lang="ko-KR" altLang="en-US" dirty="0" smtClean="0"/>
              <a:t>과 </a:t>
            </a:r>
            <a:r>
              <a:rPr lang="en-US" altLang="ko-KR" dirty="0" smtClean="0"/>
              <a:t>C2</a:t>
            </a:r>
            <a:r>
              <a:rPr lang="ko-KR" altLang="en-US" dirty="0" smtClean="0"/>
              <a:t>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r>
              <a:rPr lang="en-US" altLang="ko-KR" dirty="0" smtClean="0"/>
              <a:t>C</a:t>
            </a:r>
            <a:r>
              <a:rPr lang="ko-KR" altLang="en-US" dirty="0" smtClean="0"/>
              <a:t>상으로 연결됨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1" y="4293096"/>
            <a:ext cx="3107482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6948264" y="1844824"/>
            <a:ext cx="4924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200" i="1" dirty="0" smtClean="0">
                <a:solidFill>
                  <a:srgbClr val="0000FF"/>
                </a:solidFill>
                <a:latin typeface="+mn-ea"/>
              </a:rPr>
              <a:t>철심</a:t>
            </a:r>
            <a:endParaRPr lang="ko-KR" altLang="en-US" sz="1200" i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8313740" y="1740985"/>
            <a:ext cx="4924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200" i="1" smtClean="0">
                <a:solidFill>
                  <a:srgbClr val="0000FF"/>
                </a:solidFill>
                <a:latin typeface="+mn-ea"/>
              </a:rPr>
              <a:t>권선</a:t>
            </a:r>
            <a:endParaRPr lang="ko-KR" altLang="en-US" sz="1200" i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394730" y="3429000"/>
            <a:ext cx="1561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고정자 권선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300192" y="5949280"/>
            <a:ext cx="23358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삼상 교류전원 연결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760063" y="4304129"/>
            <a:ext cx="955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200" i="1" dirty="0" smtClean="0">
                <a:solidFill>
                  <a:srgbClr val="0000FF"/>
                </a:solidFill>
                <a:latin typeface="+mn-ea"/>
              </a:rPr>
              <a:t>A</a:t>
            </a:r>
            <a:r>
              <a:rPr lang="ko-KR" altLang="en-US" sz="1200" i="1" dirty="0" smtClean="0">
                <a:solidFill>
                  <a:srgbClr val="0000FF"/>
                </a:solidFill>
                <a:latin typeface="+mn-ea"/>
              </a:rPr>
              <a:t>상에 연결</a:t>
            </a:r>
            <a:endParaRPr lang="ko-KR" altLang="en-US" sz="1200" i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760816" y="5643705"/>
            <a:ext cx="9557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200" i="1" dirty="0" smtClean="0">
                <a:solidFill>
                  <a:srgbClr val="0000FF"/>
                </a:solidFill>
                <a:latin typeface="+mn-ea"/>
              </a:rPr>
              <a:t>A</a:t>
            </a:r>
            <a:r>
              <a:rPr lang="ko-KR" altLang="en-US" sz="1200" i="1" dirty="0" smtClean="0">
                <a:solidFill>
                  <a:srgbClr val="0000FF"/>
                </a:solidFill>
                <a:latin typeface="+mn-ea"/>
              </a:rPr>
              <a:t>상에 연결</a:t>
            </a:r>
            <a:endParaRPr lang="ko-KR" altLang="en-US" sz="1200" i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228800" y="4509120"/>
            <a:ext cx="4395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200" i="1" dirty="0" smtClean="0">
                <a:solidFill>
                  <a:srgbClr val="0000FF"/>
                </a:solidFill>
                <a:latin typeface="+mn-ea"/>
              </a:rPr>
              <a:t>A</a:t>
            </a:r>
            <a:r>
              <a:rPr lang="ko-KR" altLang="en-US" sz="1200" i="1" dirty="0" smtClean="0">
                <a:solidFill>
                  <a:srgbClr val="0000FF"/>
                </a:solidFill>
                <a:latin typeface="+mn-ea"/>
              </a:rPr>
              <a:t>상</a:t>
            </a:r>
            <a:endParaRPr lang="ko-KR" altLang="en-US" sz="1200" i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7558515" y="4509120"/>
            <a:ext cx="42832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200" i="1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B</a:t>
            </a:r>
            <a:r>
              <a:rPr lang="ko-KR" altLang="en-US" sz="1200" i="1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상</a:t>
            </a:r>
            <a:endParaRPr lang="ko-KR" altLang="en-US" sz="1200" i="1" dirty="0">
              <a:solidFill>
                <a:schemeClr val="accent3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871115" y="4509120"/>
            <a:ext cx="43633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200" i="1" dirty="0" smtClean="0">
                <a:solidFill>
                  <a:srgbClr val="FF0000"/>
                </a:solidFill>
                <a:latin typeface="+mn-ea"/>
              </a:rPr>
              <a:t>C</a:t>
            </a:r>
            <a:r>
              <a:rPr lang="ko-KR" altLang="en-US" sz="1200" i="1" dirty="0" smtClean="0">
                <a:solidFill>
                  <a:srgbClr val="FF0000"/>
                </a:solidFill>
                <a:latin typeface="+mn-ea"/>
              </a:rPr>
              <a:t>상</a:t>
            </a:r>
            <a:endParaRPr lang="ko-KR" altLang="en-US" sz="1200" i="1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1979712" y="4074969"/>
            <a:ext cx="2163156" cy="2234351"/>
            <a:chOff x="2123728" y="4074969"/>
            <a:chExt cx="2163156" cy="2234351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3728" y="4074969"/>
              <a:ext cx="2160240" cy="2018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직사각형 3"/>
            <p:cNvSpPr/>
            <p:nvPr/>
          </p:nvSpPr>
          <p:spPr>
            <a:xfrm>
              <a:off x="2123728" y="5939988"/>
              <a:ext cx="216315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2-Pole 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고정자 권선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246578"/>
            <a:ext cx="3168352" cy="1990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95536" y="1109643"/>
            <a:ext cx="813690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고정자 전원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계속</a:t>
            </a:r>
            <a:r>
              <a:rPr lang="en-US" altLang="ko-KR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en-US" altLang="ko-KR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아래 그림에서 코일 </a:t>
            </a:r>
            <a:r>
              <a:rPr lang="en-US" altLang="ko-KR" dirty="0" smtClean="0"/>
              <a:t>A1, B1, C1</a:t>
            </a:r>
            <a:r>
              <a:rPr lang="ko-KR" altLang="en-US" dirty="0" smtClean="0"/>
              <a:t>은 서로 </a:t>
            </a:r>
            <a:r>
              <a:rPr lang="en-US" altLang="ko-KR" dirty="0" smtClean="0"/>
              <a:t>120° </a:t>
            </a:r>
            <a:r>
              <a:rPr lang="ko-KR" altLang="en-US" dirty="0" smtClean="0"/>
              <a:t>떨어져 있으며</a:t>
            </a:r>
            <a:r>
              <a:rPr lang="en-US" altLang="ko-KR" dirty="0" smtClean="0"/>
              <a:t>, A2, B2, C2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코일도 마찬가지로</a:t>
            </a:r>
            <a:r>
              <a:rPr lang="en-US" altLang="ko-KR" dirty="0" smtClean="0"/>
              <a:t> 120° </a:t>
            </a:r>
            <a:r>
              <a:rPr lang="ko-KR" altLang="en-US" dirty="0" smtClean="0"/>
              <a:t>각도로 떨어져 있어 </a:t>
            </a:r>
            <a:r>
              <a:rPr lang="ko-KR" altLang="en-US" dirty="0" err="1" smtClean="0"/>
              <a:t>전기각</a:t>
            </a:r>
            <a:r>
              <a:rPr lang="ko-KR" altLang="en-US" dirty="0" smtClean="0"/>
              <a:t> </a:t>
            </a:r>
            <a:r>
              <a:rPr lang="en-US" altLang="ko-KR" dirty="0" smtClean="0"/>
              <a:t>120°</a:t>
            </a:r>
            <a:r>
              <a:rPr lang="ko-KR" altLang="en-US" dirty="0" smtClean="0"/>
              <a:t>에 상응됨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따라서 이는 각 </a:t>
            </a:r>
            <a:r>
              <a:rPr lang="ko-KR" altLang="en-US" dirty="0" err="1" smtClean="0"/>
              <a:t>상별</a:t>
            </a:r>
            <a:r>
              <a:rPr lang="ko-KR" altLang="en-US" dirty="0" smtClean="0"/>
              <a:t> 두 개의 극을 가지고 있어 </a:t>
            </a:r>
            <a:r>
              <a:rPr lang="en-US" altLang="ko-KR" dirty="0" smtClean="0"/>
              <a:t>2</a:t>
            </a:r>
            <a:r>
              <a:rPr lang="ko-KR" altLang="en-US" dirty="0" smtClean="0"/>
              <a:t>극 고정자 권선이라고 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권선에 </a:t>
            </a:r>
            <a:r>
              <a:rPr lang="en-US" altLang="ko-KR" dirty="0" smtClean="0"/>
              <a:t>AC </a:t>
            </a:r>
            <a:r>
              <a:rPr lang="ko-KR" altLang="en-US" dirty="0" smtClean="0"/>
              <a:t>전원이 인가되어 전류가 흐르면 각 </a:t>
            </a:r>
            <a:r>
              <a:rPr lang="ko-KR" altLang="en-US" dirty="0" err="1" smtClean="0"/>
              <a:t>상별로</a:t>
            </a:r>
            <a:r>
              <a:rPr lang="ko-KR" altLang="en-US" dirty="0" smtClean="0"/>
              <a:t> 구성된 코일로 </a:t>
            </a:r>
            <a:r>
              <a:rPr lang="ko-KR" altLang="en-US" dirty="0" err="1" smtClean="0"/>
              <a:t>부터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자계가 형성되고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이는 전류의 방향에 따라 변화함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아래 표에 따라 회전자계가 어떻게 발생되는지를 확인하기 위하여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코일</a:t>
            </a:r>
            <a:endParaRPr lang="en-US" altLang="ko-KR" dirty="0" smtClean="0"/>
          </a:p>
          <a:p>
            <a:r>
              <a:rPr lang="en-US" altLang="ko-KR" dirty="0" smtClean="0"/>
              <a:t>   A1, B1, C1</a:t>
            </a:r>
            <a:r>
              <a:rPr lang="ko-KR" altLang="en-US" dirty="0" smtClean="0"/>
              <a:t>에 정방향 전류가 흐르면 </a:t>
            </a:r>
            <a:r>
              <a:rPr lang="en-US" altLang="ko-KR" dirty="0" smtClean="0"/>
              <a:t>N</a:t>
            </a:r>
            <a:r>
              <a:rPr lang="ko-KR" altLang="en-US" dirty="0" smtClean="0"/>
              <a:t>극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역방향이면 </a:t>
            </a:r>
            <a:r>
              <a:rPr lang="en-US" altLang="ko-KR" dirty="0" smtClean="0"/>
              <a:t>S</a:t>
            </a:r>
            <a:r>
              <a:rPr lang="ko-KR" altLang="en-US" dirty="0" smtClean="0"/>
              <a:t>극이 되므로</a:t>
            </a:r>
            <a:r>
              <a:rPr lang="en-US" altLang="ko-KR" dirty="0" smtClean="0"/>
              <a:t>,</a:t>
            </a:r>
            <a:r>
              <a:rPr lang="ko-KR" altLang="en-US" dirty="0" smtClean="0"/>
              <a:t> 전류가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시간에 따라 크기와 방향이 변화하면 자계도 따라서 형성되어 결국 자계로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부터 형성된 극이 회전하는 것과 같은 결과가 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회전자계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(Rotating Magnetic Field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48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3921571" y="1196752"/>
            <a:ext cx="5114925" cy="4589512"/>
            <a:chOff x="3275856" y="1268760"/>
            <a:chExt cx="5114925" cy="4589512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856" y="1268760"/>
              <a:ext cx="5114925" cy="4572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직사각형 4"/>
            <p:cNvSpPr/>
            <p:nvPr/>
          </p:nvSpPr>
          <p:spPr>
            <a:xfrm>
              <a:off x="4513244" y="1700808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합성자계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4172204" y="2996952"/>
              <a:ext cx="150393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정방향</a:t>
              </a:r>
              <a:r>
                <a:rPr lang="ko-KR" altLang="en-US" sz="1400" i="1" dirty="0" smtClean="0">
                  <a:solidFill>
                    <a:srgbClr val="0000FF"/>
                  </a:solidFill>
                </a:rPr>
                <a:t> 전류흐름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4145700" y="4797152"/>
              <a:ext cx="150393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역방향 전류흐름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4220190" y="4417367"/>
              <a:ext cx="112723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전류흐름</a:t>
              </a:r>
              <a:r>
                <a:rPr lang="en-US" altLang="ko-KR" sz="1400" i="1" dirty="0" smtClean="0">
                  <a:solidFill>
                    <a:srgbClr val="0000FF"/>
                  </a:solidFill>
                </a:rPr>
                <a:t>=0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3766733" y="5550495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smtClean="0">
                  <a:solidFill>
                    <a:srgbClr val="0000FF"/>
                  </a:solidFill>
                </a:rPr>
                <a:t>시작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</p:grp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41936" y="1700808"/>
            <a:ext cx="2502538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395536" y="1109643"/>
            <a:ext cx="3672408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기동시의 상태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그림에서와 같이 기동시점을</a:t>
            </a:r>
            <a:endParaRPr lang="en-US" altLang="ko-KR" dirty="0" smtClean="0"/>
          </a:p>
          <a:p>
            <a:r>
              <a:rPr lang="en-US" altLang="ko-KR" dirty="0" smtClean="0"/>
              <a:t>   A</a:t>
            </a:r>
            <a:r>
              <a:rPr lang="ko-KR" altLang="en-US" dirty="0" smtClean="0"/>
              <a:t>상 전류가 </a:t>
            </a:r>
            <a:r>
              <a:rPr lang="en-US" altLang="ko-KR" dirty="0" smtClean="0"/>
              <a:t>0</a:t>
            </a:r>
            <a:r>
              <a:rPr lang="ko-KR" altLang="en-US" dirty="0" smtClean="0"/>
              <a:t>으로 자계가 형성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되지 않고</a:t>
            </a:r>
            <a:r>
              <a:rPr lang="en-US" altLang="ko-KR" dirty="0" smtClean="0"/>
              <a:t>, B</a:t>
            </a:r>
            <a:r>
              <a:rPr lang="ko-KR" altLang="en-US" dirty="0" smtClean="0"/>
              <a:t>상 전류는 역방향</a:t>
            </a:r>
            <a:endParaRPr lang="en-US" altLang="ko-KR" dirty="0" smtClean="0"/>
          </a:p>
          <a:p>
            <a:r>
              <a:rPr lang="en-US" altLang="ko-KR" dirty="0" smtClean="0"/>
              <a:t>   C</a:t>
            </a:r>
            <a:r>
              <a:rPr lang="ko-KR" altLang="en-US" dirty="0" smtClean="0"/>
              <a:t>상 전류는 </a:t>
            </a:r>
            <a:r>
              <a:rPr lang="ko-KR" altLang="en-US" dirty="0" err="1" smtClean="0"/>
              <a:t>정방향으로</a:t>
            </a:r>
            <a:r>
              <a:rPr lang="ko-KR" altLang="en-US" dirty="0" smtClean="0"/>
              <a:t> 가정함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이에 따라 </a:t>
            </a:r>
            <a:r>
              <a:rPr lang="en-US" altLang="ko-KR" dirty="0" smtClean="0"/>
              <a:t>B1</a:t>
            </a:r>
            <a:r>
              <a:rPr lang="ko-KR" altLang="en-US" dirty="0" smtClean="0"/>
              <a:t>과 </a:t>
            </a:r>
            <a:r>
              <a:rPr lang="en-US" altLang="ko-KR" dirty="0" smtClean="0"/>
              <a:t>C2 </a:t>
            </a:r>
            <a:r>
              <a:rPr lang="ko-KR" altLang="en-US" dirty="0" smtClean="0"/>
              <a:t>코일은 </a:t>
            </a:r>
            <a:r>
              <a:rPr lang="en-US" altLang="ko-KR" dirty="0" smtClean="0"/>
              <a:t>S</a:t>
            </a:r>
            <a:r>
              <a:rPr lang="ko-KR" altLang="en-US" dirty="0" smtClean="0"/>
              <a:t>극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B2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C1 </a:t>
            </a:r>
            <a:r>
              <a:rPr lang="ko-KR" altLang="en-US" dirty="0" smtClean="0"/>
              <a:t>코일은 </a:t>
            </a:r>
            <a:r>
              <a:rPr lang="en-US" altLang="ko-KR" dirty="0" smtClean="0"/>
              <a:t>N</a:t>
            </a:r>
            <a:r>
              <a:rPr lang="ko-KR" altLang="en-US" dirty="0" smtClean="0"/>
              <a:t>극이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따라서 </a:t>
            </a:r>
            <a:r>
              <a:rPr lang="en-US" altLang="ko-KR" dirty="0" smtClean="0"/>
              <a:t>B2 </a:t>
            </a:r>
            <a:r>
              <a:rPr lang="ko-KR" altLang="en-US" dirty="0" smtClean="0"/>
              <a:t>코일 </a:t>
            </a:r>
            <a:r>
              <a:rPr lang="en-US" altLang="ko-KR" dirty="0" smtClean="0"/>
              <a:t>N</a:t>
            </a:r>
            <a:r>
              <a:rPr lang="ko-KR" altLang="en-US" dirty="0" smtClean="0"/>
              <a:t>극에서 나온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err="1" smtClean="0"/>
              <a:t>자계선은</a:t>
            </a:r>
            <a:r>
              <a:rPr lang="ko-KR" altLang="en-US" dirty="0" smtClean="0"/>
              <a:t> 가장 근접한 </a:t>
            </a:r>
            <a:r>
              <a:rPr lang="en-US" altLang="ko-KR" dirty="0" smtClean="0"/>
              <a:t>S</a:t>
            </a:r>
            <a:r>
              <a:rPr lang="ko-KR" altLang="en-US" dirty="0" smtClean="0"/>
              <a:t>극인</a:t>
            </a:r>
            <a:endParaRPr lang="en-US" altLang="ko-KR" dirty="0" smtClean="0"/>
          </a:p>
          <a:p>
            <a:r>
              <a:rPr lang="en-US" altLang="ko-KR" dirty="0" smtClean="0"/>
              <a:t>   C2 </a:t>
            </a:r>
            <a:r>
              <a:rPr lang="ko-KR" altLang="en-US" dirty="0" smtClean="0"/>
              <a:t>코일로 들어감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마찬가지로 </a:t>
            </a:r>
            <a:r>
              <a:rPr lang="en-US" altLang="ko-KR" dirty="0" smtClean="0"/>
              <a:t>C1 </a:t>
            </a:r>
            <a:r>
              <a:rPr lang="ko-KR" altLang="en-US" dirty="0" smtClean="0"/>
              <a:t>코일 </a:t>
            </a:r>
            <a:r>
              <a:rPr lang="en-US" altLang="ko-KR" dirty="0" smtClean="0"/>
              <a:t>N</a:t>
            </a:r>
            <a:r>
              <a:rPr lang="ko-KR" altLang="en-US" dirty="0" smtClean="0"/>
              <a:t>극에서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나온 </a:t>
            </a:r>
            <a:r>
              <a:rPr lang="ko-KR" altLang="en-US" dirty="0" err="1" smtClean="0"/>
              <a:t>자계선은</a:t>
            </a:r>
            <a:r>
              <a:rPr lang="ko-KR" altLang="en-US" dirty="0" smtClean="0"/>
              <a:t> 가장 근접한</a:t>
            </a:r>
            <a:endParaRPr lang="en-US" altLang="ko-KR" dirty="0" smtClean="0"/>
          </a:p>
          <a:p>
            <a:r>
              <a:rPr lang="en-US" altLang="ko-KR" dirty="0" smtClean="0"/>
              <a:t>   S</a:t>
            </a:r>
            <a:r>
              <a:rPr lang="ko-KR" altLang="en-US" dirty="0" smtClean="0"/>
              <a:t>극인 </a:t>
            </a:r>
            <a:r>
              <a:rPr lang="en-US" altLang="ko-KR" dirty="0" smtClean="0"/>
              <a:t>B1</a:t>
            </a:r>
            <a:r>
              <a:rPr lang="ko-KR" altLang="en-US" dirty="0" smtClean="0"/>
              <a:t>으로 들어감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이의 벡터합을 표시한 것이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화살표의 합성 자계임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회전자계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(Rotating Magnetic Field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729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95536" y="1109643"/>
            <a:ext cx="3672408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시점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에서의 상태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그림에서는 각 상이 </a:t>
            </a:r>
            <a:r>
              <a:rPr lang="en-US" altLang="ko-KR" dirty="0" smtClean="0"/>
              <a:t>60°</a:t>
            </a:r>
            <a:r>
              <a:rPr lang="ko-KR" altLang="en-US" dirty="0" smtClean="0"/>
              <a:t>씩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진행되었을 때의 </a:t>
            </a:r>
            <a:r>
              <a:rPr lang="ko-KR" altLang="en-US" dirty="0" err="1" smtClean="0"/>
              <a:t>자계백터를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표시하고 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시점 </a:t>
            </a:r>
            <a:r>
              <a:rPr lang="en-US" altLang="ko-KR" dirty="0" smtClean="0"/>
              <a:t>1</a:t>
            </a:r>
            <a:r>
              <a:rPr lang="ko-KR" altLang="en-US" dirty="0" smtClean="0"/>
              <a:t>에서는 </a:t>
            </a:r>
            <a:r>
              <a:rPr lang="en-US" altLang="ko-KR" dirty="0" smtClean="0"/>
              <a:t>C</a:t>
            </a:r>
            <a:r>
              <a:rPr lang="ko-KR" altLang="en-US" dirty="0" smtClean="0"/>
              <a:t>상에서 전류가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흐르지 않아 </a:t>
            </a:r>
            <a:r>
              <a:rPr lang="en-US" altLang="ko-KR" dirty="0" smtClean="0"/>
              <a:t>C1</a:t>
            </a:r>
            <a:r>
              <a:rPr lang="ko-KR" altLang="en-US" dirty="0" smtClean="0"/>
              <a:t>과 </a:t>
            </a:r>
            <a:r>
              <a:rPr lang="en-US" altLang="ko-KR" dirty="0" smtClean="0"/>
              <a:t>C2 </a:t>
            </a:r>
            <a:r>
              <a:rPr lang="ko-KR" altLang="en-US" dirty="0" smtClean="0"/>
              <a:t>코일에는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자계가 형성되지 않음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A</a:t>
            </a:r>
            <a:r>
              <a:rPr lang="ko-KR" altLang="en-US" dirty="0" smtClean="0"/>
              <a:t>상에는 </a:t>
            </a:r>
            <a:r>
              <a:rPr lang="ko-KR" altLang="en-US" dirty="0" err="1" smtClean="0"/>
              <a:t>정방향</a:t>
            </a:r>
            <a:r>
              <a:rPr lang="ko-KR" altLang="en-US" dirty="0" smtClean="0"/>
              <a:t> 전류</a:t>
            </a:r>
            <a:r>
              <a:rPr lang="en-US" altLang="ko-KR" dirty="0" smtClean="0"/>
              <a:t>, B</a:t>
            </a:r>
            <a:r>
              <a:rPr lang="ko-KR" altLang="en-US" dirty="0" smtClean="0"/>
              <a:t>상에는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역방향 전류가 흐름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앞의 </a:t>
            </a:r>
            <a:r>
              <a:rPr lang="ko-KR" altLang="en-US" dirty="0" err="1" smtClean="0"/>
              <a:t>챠트에서와</a:t>
            </a:r>
            <a:r>
              <a:rPr lang="ko-KR" altLang="en-US" dirty="0" smtClean="0"/>
              <a:t> 같이 </a:t>
            </a:r>
            <a:r>
              <a:rPr lang="en-US" altLang="ko-KR" dirty="0" smtClean="0"/>
              <a:t>A1</a:t>
            </a:r>
            <a:r>
              <a:rPr lang="ko-KR" altLang="en-US" dirty="0" smtClean="0"/>
              <a:t>과</a:t>
            </a:r>
            <a:endParaRPr lang="en-US" altLang="ko-KR" dirty="0" smtClean="0"/>
          </a:p>
          <a:p>
            <a:r>
              <a:rPr lang="en-US" altLang="ko-KR" dirty="0" smtClean="0"/>
              <a:t>   B2 </a:t>
            </a:r>
            <a:r>
              <a:rPr lang="ko-KR" altLang="en-US" dirty="0" smtClean="0"/>
              <a:t>코일은 </a:t>
            </a:r>
            <a:r>
              <a:rPr lang="en-US" altLang="ko-KR" dirty="0" smtClean="0"/>
              <a:t>N</a:t>
            </a:r>
            <a:r>
              <a:rPr lang="ko-KR" altLang="en-US" dirty="0" smtClean="0"/>
              <a:t>극이 되며</a:t>
            </a:r>
            <a:r>
              <a:rPr lang="en-US" altLang="ko-KR" dirty="0" smtClean="0"/>
              <a:t>, A2</a:t>
            </a:r>
            <a:r>
              <a:rPr lang="ko-KR" altLang="en-US" dirty="0" smtClean="0"/>
              <a:t>와</a:t>
            </a:r>
            <a:endParaRPr lang="en-US" altLang="ko-KR" dirty="0" smtClean="0"/>
          </a:p>
          <a:p>
            <a:r>
              <a:rPr lang="en-US" altLang="ko-KR" dirty="0" smtClean="0"/>
              <a:t>   B1 </a:t>
            </a:r>
            <a:r>
              <a:rPr lang="ko-KR" altLang="en-US" dirty="0" smtClean="0"/>
              <a:t>코일은 </a:t>
            </a:r>
            <a:r>
              <a:rPr lang="en-US" altLang="ko-KR" dirty="0" smtClean="0"/>
              <a:t>S</a:t>
            </a:r>
            <a:r>
              <a:rPr lang="ko-KR" altLang="en-US" dirty="0" smtClean="0"/>
              <a:t>극이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그 결과로 자계 </a:t>
            </a:r>
            <a:r>
              <a:rPr lang="ko-KR" altLang="en-US" dirty="0" err="1" smtClean="0"/>
              <a:t>백터는</a:t>
            </a:r>
            <a:r>
              <a:rPr lang="ko-KR" altLang="en-US" dirty="0" smtClean="0"/>
              <a:t> 시계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방향으로 </a:t>
            </a:r>
            <a:r>
              <a:rPr lang="en-US" altLang="ko-KR" dirty="0" smtClean="0"/>
              <a:t>60° </a:t>
            </a:r>
            <a:r>
              <a:rPr lang="ko-KR" altLang="en-US" dirty="0" smtClean="0"/>
              <a:t>회전하게 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grpSp>
        <p:nvGrpSpPr>
          <p:cNvPr id="14" name="그룹 13"/>
          <p:cNvGrpSpPr/>
          <p:nvPr/>
        </p:nvGrpSpPr>
        <p:grpSpPr>
          <a:xfrm>
            <a:off x="3923928" y="1124744"/>
            <a:ext cx="4968552" cy="4700265"/>
            <a:chOff x="4067944" y="1124744"/>
            <a:chExt cx="5040560" cy="4700265"/>
          </a:xfrm>
        </p:grpSpPr>
        <p:pic>
          <p:nvPicPr>
            <p:cNvPr id="7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67944" y="1124744"/>
              <a:ext cx="5040560" cy="46805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직사각형 8"/>
            <p:cNvSpPr/>
            <p:nvPr/>
          </p:nvSpPr>
          <p:spPr>
            <a:xfrm>
              <a:off x="5876374" y="3501008"/>
              <a:ext cx="150393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정방향</a:t>
              </a:r>
              <a:r>
                <a:rPr lang="ko-KR" altLang="en-US" sz="1400" i="1" dirty="0" smtClean="0">
                  <a:solidFill>
                    <a:srgbClr val="0000FF"/>
                  </a:solidFill>
                </a:rPr>
                <a:t> 전류흐름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5993886" y="5013176"/>
              <a:ext cx="150393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역방향 전류흐름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5868144" y="3815544"/>
              <a:ext cx="112723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전류흐름</a:t>
              </a:r>
              <a:r>
                <a:rPr lang="en-US" altLang="ko-KR" sz="1400" i="1" dirty="0" smtClean="0">
                  <a:solidFill>
                    <a:srgbClr val="0000FF"/>
                  </a:solidFill>
                </a:rPr>
                <a:t>=0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572000" y="550499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시작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5364088" y="5517232"/>
              <a:ext cx="70564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시점 </a:t>
              </a:r>
              <a:r>
                <a:rPr lang="en-US" altLang="ko-KR" sz="1400" i="1" dirty="0" smtClean="0">
                  <a:solidFill>
                    <a:srgbClr val="0000FF"/>
                  </a:solidFill>
                </a:rPr>
                <a:t>1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</p:grp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39948" y="1732228"/>
            <a:ext cx="2448272" cy="1585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회전자계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(Rotating Magnetic Field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616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/>
        </p:nvSpPr>
        <p:spPr>
          <a:xfrm>
            <a:off x="395536" y="1109643"/>
            <a:ext cx="3744416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시점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에서의 상태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시점 </a:t>
            </a:r>
            <a:r>
              <a:rPr lang="en-US" altLang="ko-KR" dirty="0" smtClean="0"/>
              <a:t>2</a:t>
            </a:r>
            <a:r>
              <a:rPr lang="ko-KR" altLang="en-US" dirty="0" smtClean="0"/>
              <a:t>에는 </a:t>
            </a:r>
            <a:r>
              <a:rPr lang="en-US" altLang="ko-KR" dirty="0" smtClean="0"/>
              <a:t>B</a:t>
            </a:r>
            <a:r>
              <a:rPr lang="ko-KR" altLang="en-US" dirty="0" smtClean="0"/>
              <a:t>상 전류가 흐르지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않게 되어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en-US" altLang="ko-KR" dirty="0" smtClean="0"/>
              <a:t>B1</a:t>
            </a:r>
            <a:r>
              <a:rPr lang="ko-KR" altLang="en-US" dirty="0" smtClean="0"/>
              <a:t>과 </a:t>
            </a:r>
            <a:r>
              <a:rPr lang="en-US" altLang="ko-KR" dirty="0" smtClean="0"/>
              <a:t>B2 </a:t>
            </a:r>
            <a:r>
              <a:rPr lang="ko-KR" altLang="en-US" dirty="0" smtClean="0"/>
              <a:t>코일에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자계가 형성되지 않음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A</a:t>
            </a:r>
            <a:r>
              <a:rPr lang="ko-KR" altLang="en-US" dirty="0" smtClean="0"/>
              <a:t>상에는 </a:t>
            </a:r>
            <a:r>
              <a:rPr lang="ko-KR" altLang="en-US" dirty="0" err="1" smtClean="0"/>
              <a:t>정방향</a:t>
            </a:r>
            <a:r>
              <a:rPr lang="ko-KR" altLang="en-US" dirty="0" smtClean="0"/>
              <a:t> 전류가 흐르나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C</a:t>
            </a:r>
            <a:r>
              <a:rPr lang="ko-KR" altLang="en-US" dirty="0" smtClean="0"/>
              <a:t>상에는 이제 역방향 전류가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흐르게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그 결과 자계 </a:t>
            </a:r>
            <a:r>
              <a:rPr lang="ko-KR" altLang="en-US" dirty="0" err="1" smtClean="0"/>
              <a:t>백터는</a:t>
            </a:r>
            <a:r>
              <a:rPr lang="ko-KR" altLang="en-US" dirty="0" smtClean="0"/>
              <a:t> 시계</a:t>
            </a:r>
            <a:r>
              <a:rPr lang="en-US" altLang="ko-KR" dirty="0" smtClean="0"/>
              <a:t> </a:t>
            </a:r>
            <a:r>
              <a:rPr lang="ko-KR" altLang="en-US" dirty="0" smtClean="0"/>
              <a:t>방향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으로 또 다시 </a:t>
            </a:r>
            <a:r>
              <a:rPr lang="en-US" altLang="ko-KR" dirty="0" smtClean="0"/>
              <a:t>60° </a:t>
            </a:r>
            <a:r>
              <a:rPr lang="ko-KR" altLang="en-US" dirty="0" smtClean="0"/>
              <a:t>회전하게 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grpSp>
        <p:nvGrpSpPr>
          <p:cNvPr id="21" name="그룹 20"/>
          <p:cNvGrpSpPr/>
          <p:nvPr/>
        </p:nvGrpSpPr>
        <p:grpSpPr>
          <a:xfrm>
            <a:off x="4374207" y="1052736"/>
            <a:ext cx="4086225" cy="4745004"/>
            <a:chOff x="4427984" y="1268760"/>
            <a:chExt cx="4086225" cy="4745004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27984" y="1268760"/>
              <a:ext cx="4086225" cy="4562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직사각형 14"/>
            <p:cNvSpPr/>
            <p:nvPr/>
          </p:nvSpPr>
          <p:spPr>
            <a:xfrm>
              <a:off x="6876256" y="3429000"/>
              <a:ext cx="1589715" cy="3222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정방향</a:t>
              </a:r>
              <a:r>
                <a:rPr lang="ko-KR" altLang="en-US" sz="1400" i="1" dirty="0" smtClean="0">
                  <a:solidFill>
                    <a:srgbClr val="0000FF"/>
                  </a:solidFill>
                </a:rPr>
                <a:t> 전류흐름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6791442" y="4970431"/>
              <a:ext cx="1589715" cy="3222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역방향 전류흐름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6867557" y="4593515"/>
              <a:ext cx="1191523" cy="3222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전류흐름</a:t>
              </a:r>
              <a:r>
                <a:rPr lang="en-US" altLang="ko-KR" sz="1400" i="1" dirty="0" smtClean="0">
                  <a:solidFill>
                    <a:srgbClr val="0000FF"/>
                  </a:solidFill>
                </a:rPr>
                <a:t>=0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4812453" y="5691560"/>
              <a:ext cx="574751" cy="3222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시작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5573602" y="5690501"/>
              <a:ext cx="745888" cy="3222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시점 </a:t>
              </a:r>
              <a:r>
                <a:rPr lang="en-US" altLang="ko-KR" sz="1400" i="1" dirty="0" smtClean="0">
                  <a:solidFill>
                    <a:srgbClr val="0000FF"/>
                  </a:solidFill>
                </a:rPr>
                <a:t>1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6273898" y="5689721"/>
              <a:ext cx="745888" cy="3222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시점 </a:t>
              </a:r>
              <a:r>
                <a:rPr lang="en-US" altLang="ko-KR" sz="1400" i="1" dirty="0" smtClean="0">
                  <a:solidFill>
                    <a:srgbClr val="0000FF"/>
                  </a:solidFill>
                </a:rPr>
                <a:t>2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933056"/>
            <a:ext cx="2719361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회전자계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(Rotating Magnetic Field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291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95536" y="1109643"/>
            <a:ext cx="367240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360° 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회전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이런 </a:t>
            </a:r>
            <a:r>
              <a:rPr lang="en-US" altLang="ko-KR" dirty="0" smtClean="0"/>
              <a:t>6</a:t>
            </a:r>
            <a:r>
              <a:rPr lang="ko-KR" altLang="en-US" dirty="0" smtClean="0"/>
              <a:t>개 시간 간격에서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자계는 완전한 </a:t>
            </a:r>
            <a:r>
              <a:rPr lang="ko-KR" altLang="en-US" dirty="0" err="1" smtClean="0"/>
              <a:t>한바퀴</a:t>
            </a:r>
            <a:r>
              <a:rPr lang="ko-KR" altLang="en-US" dirty="0" smtClean="0"/>
              <a:t> 즉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360° </a:t>
            </a:r>
            <a:r>
              <a:rPr lang="ko-KR" altLang="en-US" dirty="0" smtClean="0"/>
              <a:t>회전함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- 60Hz </a:t>
            </a:r>
            <a:r>
              <a:rPr lang="ko-KR" altLang="en-US" dirty="0" smtClean="0"/>
              <a:t>전원에서는 이런 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프로세스가 초당 </a:t>
            </a:r>
            <a:r>
              <a:rPr lang="en-US" altLang="ko-KR" dirty="0" smtClean="0"/>
              <a:t>60</a:t>
            </a:r>
            <a:r>
              <a:rPr lang="ko-KR" altLang="en-US" dirty="0" smtClean="0"/>
              <a:t>회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반복됨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71296" y="1214438"/>
            <a:ext cx="5737208" cy="480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789040"/>
            <a:ext cx="2616565" cy="1641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회전자계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(Rotating Magnetic Field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616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2105" y="2348880"/>
            <a:ext cx="5184577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946259"/>
            <a:ext cx="3168352" cy="236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직사각형 3"/>
          <p:cNvSpPr/>
          <p:nvPr/>
        </p:nvSpPr>
        <p:spPr>
          <a:xfrm>
            <a:off x="395536" y="1109643"/>
            <a:ext cx="820891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동기속도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(Synchronous Speed)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회전자계의 회전속도를 전동기의 동기속도</a:t>
            </a:r>
            <a:r>
              <a:rPr lang="en-US" altLang="ko-KR" dirty="0" smtClean="0"/>
              <a:t>(Ns) </a:t>
            </a:r>
            <a:r>
              <a:rPr lang="ko-KR" altLang="en-US" dirty="0" smtClean="0"/>
              <a:t>라고 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동기속도인 </a:t>
            </a:r>
            <a:r>
              <a:rPr lang="en-US" altLang="ko-KR" dirty="0" smtClean="0"/>
              <a:t>Ns(RPM)</a:t>
            </a:r>
            <a:r>
              <a:rPr lang="ko-KR" altLang="en-US" dirty="0" smtClean="0"/>
              <a:t>을 구하는 방법은 주파수 </a:t>
            </a:r>
            <a:r>
              <a:rPr lang="en-US" altLang="ko-KR" dirty="0" smtClean="0"/>
              <a:t>F(Hz)</a:t>
            </a:r>
            <a:r>
              <a:rPr lang="ko-KR" altLang="en-US" dirty="0" smtClean="0"/>
              <a:t>에 </a:t>
            </a:r>
            <a:r>
              <a:rPr lang="en-US" altLang="ko-KR" dirty="0" smtClean="0"/>
              <a:t>120</a:t>
            </a:r>
            <a:r>
              <a:rPr lang="ko-KR" altLang="en-US" dirty="0" smtClean="0"/>
              <a:t>을 곱하고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이를 극수 </a:t>
            </a:r>
            <a:r>
              <a:rPr lang="en-US" altLang="ko-KR" dirty="0" smtClean="0"/>
              <a:t>P</a:t>
            </a:r>
            <a:r>
              <a:rPr lang="ko-KR" altLang="en-US" dirty="0" smtClean="0"/>
              <a:t>로</a:t>
            </a:r>
            <a:r>
              <a:rPr lang="en-US" altLang="ko-KR" dirty="0" smtClean="0"/>
              <a:t> </a:t>
            </a:r>
            <a:r>
              <a:rPr lang="ko-KR" altLang="en-US" dirty="0" smtClean="0"/>
              <a:t>나누면 됨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동기속도는 </a:t>
            </a:r>
            <a:r>
              <a:rPr lang="ko-KR" altLang="en-US" dirty="0" err="1" smtClean="0"/>
              <a:t>극수가</a:t>
            </a:r>
            <a:r>
              <a:rPr lang="ko-KR" altLang="en-US" dirty="0" smtClean="0"/>
              <a:t> 증가하면 </a:t>
            </a:r>
            <a:r>
              <a:rPr lang="ko-KR" altLang="en-US" dirty="0" err="1" smtClean="0"/>
              <a:t>작게되고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주파수가 증가하면 크게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같은 </a:t>
            </a:r>
            <a:r>
              <a:rPr lang="ko-KR" altLang="en-US" dirty="0" err="1" smtClean="0"/>
              <a:t>극수라도</a:t>
            </a:r>
            <a:r>
              <a:rPr lang="ko-KR" altLang="en-US" dirty="0" smtClean="0"/>
              <a:t> </a:t>
            </a:r>
            <a:r>
              <a:rPr lang="en-US" altLang="ko-KR" dirty="0" smtClean="0"/>
              <a:t>50Hz, 60Hz</a:t>
            </a:r>
            <a:r>
              <a:rPr lang="ko-KR" altLang="en-US" dirty="0" smtClean="0"/>
              <a:t>의 전원에서는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동기속도가 서로 다르게 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회전자계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(Rotating Magnetic Field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291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회전자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회전원리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95536" y="1109643"/>
            <a:ext cx="8136904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영구자석 </a:t>
            </a:r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회전자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(Permanent Magnet Rotor) 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회전자가 어떻게 회전하는지를 알기 위하여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우선 축에 영구자석이 조립된  </a:t>
            </a:r>
            <a:r>
              <a:rPr lang="ko-KR" altLang="en-US" dirty="0" err="1" smtClean="0"/>
              <a:t>회전자를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살펴 보도록 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고정자 권선에 </a:t>
            </a:r>
            <a:r>
              <a:rPr lang="en-US" altLang="ko-KR" dirty="0" smtClean="0"/>
              <a:t>AC</a:t>
            </a:r>
            <a:r>
              <a:rPr lang="ko-KR" altLang="en-US" dirty="0" smtClean="0"/>
              <a:t>전원이 투입되면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회전자계가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생성되고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회전자에</a:t>
            </a:r>
            <a:r>
              <a:rPr lang="ko-KR" altLang="en-US" dirty="0" smtClean="0"/>
              <a:t> 부착된 자석은 자기의 고유한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자계를 가지고 있어 고정자의 회전자계와 서로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상호작용을 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회전자계의 </a:t>
            </a:r>
            <a:r>
              <a:rPr lang="en-US" altLang="ko-KR" dirty="0" smtClean="0"/>
              <a:t>N</a:t>
            </a:r>
            <a:r>
              <a:rPr lang="ko-KR" altLang="en-US" dirty="0" smtClean="0"/>
              <a:t>극은 영구자석의 </a:t>
            </a:r>
            <a:r>
              <a:rPr lang="en-US" altLang="ko-KR" dirty="0" smtClean="0"/>
              <a:t>S</a:t>
            </a:r>
            <a:r>
              <a:rPr lang="ko-KR" altLang="en-US" dirty="0" smtClean="0"/>
              <a:t>극과 서로 끌어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당기게 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반대로 </a:t>
            </a:r>
            <a:r>
              <a:rPr lang="en-US" altLang="ko-KR" dirty="0" smtClean="0"/>
              <a:t>S</a:t>
            </a:r>
            <a:r>
              <a:rPr lang="ko-KR" altLang="en-US" dirty="0" smtClean="0"/>
              <a:t>극은 </a:t>
            </a:r>
            <a:r>
              <a:rPr lang="en-US" altLang="ko-KR" dirty="0" smtClean="0"/>
              <a:t>N</a:t>
            </a:r>
            <a:r>
              <a:rPr lang="ko-KR" altLang="en-US" dirty="0" smtClean="0"/>
              <a:t>극과 끌어 당기게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되므로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고정자의 회전자계에 영구자석 </a:t>
            </a:r>
            <a:r>
              <a:rPr lang="ko-KR" altLang="en-US" dirty="0" err="1" smtClean="0"/>
              <a:t>회전자는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따라서 회전하게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영구자석 회전자가 있는 </a:t>
            </a:r>
            <a:r>
              <a:rPr lang="en-US" altLang="ko-KR" dirty="0" smtClean="0"/>
              <a:t>AC </a:t>
            </a:r>
            <a:r>
              <a:rPr lang="ko-KR" altLang="en-US" dirty="0" smtClean="0"/>
              <a:t>전동기를 영구자석 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err="1" smtClean="0"/>
              <a:t>회전자</a:t>
            </a:r>
            <a:r>
              <a:rPr lang="ko-KR" altLang="en-US" dirty="0" smtClean="0"/>
              <a:t> 동기전동기</a:t>
            </a:r>
            <a:r>
              <a:rPr lang="en-US" altLang="ko-KR" dirty="0" smtClean="0"/>
              <a:t>(Permanent Magnet Synchronous Motor)</a:t>
            </a:r>
            <a:r>
              <a:rPr lang="ko-KR" altLang="en-US" dirty="0" smtClean="0"/>
              <a:t>이라고 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동기로</a:t>
            </a:r>
            <a:r>
              <a:rPr lang="en-US" altLang="ko-KR" dirty="0" smtClean="0"/>
              <a:t> </a:t>
            </a:r>
            <a:r>
              <a:rPr lang="ko-KR" altLang="en-US" dirty="0" smtClean="0"/>
              <a:t>된다는 뜻은 자계가 서로 같은 속도로 함께 돌아간다는 뜻으로</a:t>
            </a:r>
            <a:r>
              <a:rPr lang="en-US" altLang="ko-KR" dirty="0" smtClean="0"/>
              <a:t>, </a:t>
            </a:r>
          </a:p>
          <a:p>
            <a:r>
              <a:rPr lang="en-US" altLang="ko-KR" dirty="0" smtClean="0"/>
              <a:t>   </a:t>
            </a:r>
            <a:r>
              <a:rPr lang="ko-KR" altLang="en-US" dirty="0" err="1" smtClean="0"/>
              <a:t>회전자는</a:t>
            </a:r>
            <a:r>
              <a:rPr lang="ko-KR" altLang="en-US" dirty="0" smtClean="0"/>
              <a:t> 회전자계의 속도와 동일한 동기속도로 돌아가게 됨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grpSp>
        <p:nvGrpSpPr>
          <p:cNvPr id="6" name="그룹 5"/>
          <p:cNvGrpSpPr/>
          <p:nvPr/>
        </p:nvGrpSpPr>
        <p:grpSpPr>
          <a:xfrm>
            <a:off x="6035274" y="1916832"/>
            <a:ext cx="2497166" cy="2255983"/>
            <a:chOff x="5796136" y="1484784"/>
            <a:chExt cx="2713190" cy="2410921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96136" y="1484784"/>
              <a:ext cx="2713190" cy="20162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직사각형 4"/>
            <p:cNvSpPr/>
            <p:nvPr/>
          </p:nvSpPr>
          <p:spPr>
            <a:xfrm>
              <a:off x="6157655" y="3501008"/>
              <a:ext cx="2198343" cy="3946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영구자석 </a:t>
              </a:r>
              <a:r>
                <a:rPr lang="ko-KR" altLang="en-US" i="1" dirty="0" err="1" smtClean="0">
                  <a:solidFill>
                    <a:srgbClr val="0000FF"/>
                  </a:solidFill>
                </a:rPr>
                <a:t>회전자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07616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95536" y="1109643"/>
            <a:ext cx="5256584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농형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회전자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(Squirrel Cage Rotor)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영구자석 </a:t>
            </a:r>
            <a:r>
              <a:rPr lang="ko-KR" altLang="en-US" dirty="0" err="1" smtClean="0"/>
              <a:t>회전자</a:t>
            </a:r>
            <a:r>
              <a:rPr lang="ko-KR" altLang="en-US" dirty="0" smtClean="0"/>
              <a:t> 대신에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농형</a:t>
            </a:r>
            <a:r>
              <a:rPr lang="ko-KR" altLang="en-US" dirty="0" smtClean="0"/>
              <a:t> 유도전동기는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자신의 </a:t>
            </a:r>
            <a:r>
              <a:rPr lang="ko-KR" altLang="en-US" dirty="0" err="1" smtClean="0"/>
              <a:t>회전자에</a:t>
            </a:r>
            <a:r>
              <a:rPr lang="ko-KR" altLang="en-US" dirty="0" smtClean="0"/>
              <a:t> 전류를 유기시켜 전자기를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생성시키며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우측 그림과 같이 고정자에 전류가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흘러서 만들어진 전자계가 가장 가까운 </a:t>
            </a:r>
            <a:r>
              <a:rPr lang="ko-KR" altLang="en-US" dirty="0" err="1" smtClean="0"/>
              <a:t>회전자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바를 지나서 통과하게 되는 구조임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회전자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유도전압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(Induced Rotor Voltage)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회전자</a:t>
            </a:r>
            <a:r>
              <a:rPr lang="ko-KR" altLang="en-US" dirty="0" smtClean="0"/>
              <a:t> 바</a:t>
            </a:r>
            <a:r>
              <a:rPr lang="en-US" altLang="ko-KR" dirty="0" smtClean="0"/>
              <a:t>(</a:t>
            </a:r>
            <a:r>
              <a:rPr lang="ko-KR" altLang="en-US" dirty="0" smtClean="0"/>
              <a:t>도체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 자계가 통과하게 되면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도체에 전압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emf</a:t>
            </a:r>
            <a:r>
              <a:rPr lang="en-US" altLang="ko-KR" dirty="0" smtClean="0"/>
              <a:t>)</a:t>
            </a:r>
            <a:r>
              <a:rPr lang="ko-KR" altLang="en-US" dirty="0" smtClean="0"/>
              <a:t>이 유도됨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유도된</a:t>
            </a:r>
            <a:r>
              <a:rPr lang="en-US" altLang="ko-KR" dirty="0" smtClean="0"/>
              <a:t> </a:t>
            </a:r>
            <a:r>
              <a:rPr lang="ko-KR" altLang="en-US" dirty="0" smtClean="0"/>
              <a:t>전압으로 도체 내에 전류가 흐르게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err="1" smtClean="0"/>
              <a:t>농형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회전자에는</a:t>
            </a:r>
            <a:r>
              <a:rPr lang="ko-KR" altLang="en-US" dirty="0" smtClean="0"/>
              <a:t> 이 전류가 양단 </a:t>
            </a:r>
            <a:r>
              <a:rPr lang="ko-KR" altLang="en-US" dirty="0" err="1" smtClean="0"/>
              <a:t>앤드링을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통하여 흐르게 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이것이 각 </a:t>
            </a:r>
            <a:r>
              <a:rPr lang="ko-KR" altLang="en-US" dirty="0" err="1" smtClean="0"/>
              <a:t>회전자</a:t>
            </a:r>
            <a:r>
              <a:rPr lang="ko-KR" altLang="en-US" dirty="0" smtClean="0"/>
              <a:t> 바의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주위에 자계를 형성시킴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고정자 권선은 전원에 연결되어 있기 때문에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err="1" smtClean="0"/>
              <a:t>회전자</a:t>
            </a:r>
            <a:r>
              <a:rPr lang="ko-KR" altLang="en-US" dirty="0" smtClean="0"/>
              <a:t> 바의 유도전류는 지속적으로 변화하고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err="1" smtClean="0"/>
              <a:t>농형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회전자</a:t>
            </a:r>
            <a:r>
              <a:rPr lang="ko-KR" altLang="en-US" dirty="0" smtClean="0"/>
              <a:t> 바는 </a:t>
            </a:r>
            <a:r>
              <a:rPr lang="en-US" altLang="ko-KR" dirty="0" smtClean="0"/>
              <a:t>N</a:t>
            </a:r>
            <a:r>
              <a:rPr lang="ko-KR" altLang="en-US" dirty="0" smtClean="0"/>
              <a:t>극과 </a:t>
            </a:r>
            <a:r>
              <a:rPr lang="en-US" altLang="ko-KR" dirty="0" smtClean="0"/>
              <a:t>S</a:t>
            </a:r>
            <a:r>
              <a:rPr lang="ko-KR" altLang="en-US" dirty="0" smtClean="0"/>
              <a:t>극이 교번하게 되는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전자계가 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73241" y="3573016"/>
            <a:ext cx="2991247" cy="199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그룹 10"/>
          <p:cNvGrpSpPr/>
          <p:nvPr/>
        </p:nvGrpSpPr>
        <p:grpSpPr>
          <a:xfrm>
            <a:off x="5580112" y="1393031"/>
            <a:ext cx="3331368" cy="2035969"/>
            <a:chOff x="5652120" y="1393031"/>
            <a:chExt cx="3331368" cy="2035969"/>
          </a:xfrm>
        </p:grpSpPr>
        <p:pic>
          <p:nvPicPr>
            <p:cNvPr id="7170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940152" y="1412776"/>
              <a:ext cx="2308701" cy="20162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직사각형 6"/>
            <p:cNvSpPr/>
            <p:nvPr/>
          </p:nvSpPr>
          <p:spPr>
            <a:xfrm>
              <a:off x="7681596" y="1393031"/>
              <a:ext cx="1183337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i="1" dirty="0" smtClean="0">
                  <a:solidFill>
                    <a:srgbClr val="0000FF"/>
                  </a:solidFill>
                </a:rPr>
                <a:t>A1</a:t>
              </a:r>
              <a:r>
                <a:rPr lang="ko-KR" altLang="en-US" sz="1400" i="1" dirty="0" smtClean="0">
                  <a:solidFill>
                    <a:srgbClr val="0000FF"/>
                  </a:solidFill>
                </a:rPr>
                <a:t>코일 자계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7943124" y="1720819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고정자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8018159" y="2276872"/>
              <a:ext cx="96532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회전자</a:t>
              </a:r>
              <a:r>
                <a:rPr lang="ko-KR" altLang="en-US" sz="1400" i="1" dirty="0" smtClean="0">
                  <a:solidFill>
                    <a:srgbClr val="0000FF"/>
                  </a:solidFill>
                </a:rPr>
                <a:t> 바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5652120" y="2420888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회전자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3" name="직사각형 12"/>
          <p:cNvSpPr/>
          <p:nvPr/>
        </p:nvSpPr>
        <p:spPr>
          <a:xfrm>
            <a:off x="5868144" y="5579948"/>
            <a:ext cx="28793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err="1" smtClean="0">
                <a:solidFill>
                  <a:srgbClr val="0000FF"/>
                </a:solidFill>
              </a:rPr>
              <a:t>농형</a:t>
            </a:r>
            <a:r>
              <a:rPr lang="ko-KR" altLang="en-US" i="1" dirty="0" smtClean="0">
                <a:solidFill>
                  <a:srgbClr val="0000FF"/>
                </a:solidFill>
              </a:rPr>
              <a:t>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회전자</a:t>
            </a:r>
            <a:r>
              <a:rPr lang="ko-KR" altLang="en-US" i="1" dirty="0" smtClean="0">
                <a:solidFill>
                  <a:srgbClr val="0000FF"/>
                </a:solidFill>
              </a:rPr>
              <a:t>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구조및</a:t>
            </a:r>
            <a:r>
              <a:rPr lang="ko-KR" altLang="en-US" i="1" dirty="0" smtClean="0">
                <a:solidFill>
                  <a:srgbClr val="0000FF"/>
                </a:solidFill>
              </a:rPr>
              <a:t> 원리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회전자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회전원리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291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95536" y="1109643"/>
            <a:ext cx="8352928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회전자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바 유도에 의한 회전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그림에서 권선 </a:t>
            </a:r>
            <a:r>
              <a:rPr lang="en-US" altLang="ko-KR" dirty="0" smtClean="0"/>
              <a:t>A1</a:t>
            </a:r>
            <a:r>
              <a:rPr lang="ko-KR" altLang="en-US" dirty="0" smtClean="0"/>
              <a:t>이 </a:t>
            </a:r>
            <a:r>
              <a:rPr lang="en-US" altLang="ko-KR" dirty="0" smtClean="0"/>
              <a:t>N</a:t>
            </a:r>
            <a:r>
              <a:rPr lang="ko-KR" altLang="en-US" dirty="0" smtClean="0"/>
              <a:t>극이면서 그 자계의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세기가 증가할 때의 순간을 나타냄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확장되는 자계가 인접 </a:t>
            </a:r>
            <a:r>
              <a:rPr lang="ko-KR" altLang="en-US" dirty="0" err="1" smtClean="0"/>
              <a:t>회전자</a:t>
            </a:r>
            <a:r>
              <a:rPr lang="ko-KR" altLang="en-US" dirty="0" smtClean="0"/>
              <a:t> 바를 통과하여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err="1" smtClean="0"/>
              <a:t>회전자</a:t>
            </a:r>
            <a:r>
              <a:rPr lang="ko-KR" altLang="en-US" dirty="0" smtClean="0"/>
              <a:t> 바에 유도전류가 흘러 이로 인해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r>
              <a:rPr lang="en-US" altLang="ko-KR" dirty="0" smtClean="0"/>
              <a:t>S</a:t>
            </a:r>
            <a:r>
              <a:rPr lang="ko-KR" altLang="en-US" dirty="0" smtClean="0"/>
              <a:t>극이 생겨 </a:t>
            </a:r>
            <a:r>
              <a:rPr lang="ko-KR" altLang="en-US" dirty="0" err="1" smtClean="0"/>
              <a:t>회전자는</a:t>
            </a:r>
            <a:r>
              <a:rPr lang="ko-KR" altLang="en-US" dirty="0" smtClean="0"/>
              <a:t> 자기 흡인력에 의해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r>
              <a:rPr lang="en-US" altLang="ko-KR" dirty="0" smtClean="0"/>
              <a:t>A1</a:t>
            </a:r>
            <a:r>
              <a:rPr lang="ko-KR" altLang="en-US" dirty="0" smtClean="0"/>
              <a:t> 코일 쪽으로 회전하게 됨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슬립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(Slip)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 smtClean="0"/>
              <a:t>유도전동기는 회전자계의 속도가 전류가 유도되는 </a:t>
            </a:r>
            <a:r>
              <a:rPr lang="ko-KR" altLang="en-US" dirty="0" err="1" smtClean="0"/>
              <a:t>회전자보다</a:t>
            </a:r>
            <a:r>
              <a:rPr lang="ko-KR" altLang="en-US" dirty="0" smtClean="0"/>
              <a:t> 빠름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최초 회전자가 정지된 상태에서 전원이 인가되면 </a:t>
            </a:r>
            <a:r>
              <a:rPr lang="ko-KR" altLang="en-US" dirty="0" err="1" smtClean="0"/>
              <a:t>속도차가</a:t>
            </a:r>
            <a:r>
              <a:rPr lang="ko-KR" altLang="en-US" dirty="0" smtClean="0"/>
              <a:t> 최대로 되어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많은 량의 전류가 </a:t>
            </a:r>
            <a:r>
              <a:rPr lang="ko-KR" altLang="en-US" dirty="0" err="1" smtClean="0"/>
              <a:t>회전자에</a:t>
            </a:r>
            <a:r>
              <a:rPr lang="ko-KR" altLang="en-US" dirty="0" smtClean="0"/>
              <a:t> 유도되고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점차 운전 </a:t>
            </a:r>
            <a:r>
              <a:rPr lang="ko-KR" altLang="en-US" dirty="0" err="1" smtClean="0"/>
              <a:t>회전수에</a:t>
            </a:r>
            <a:r>
              <a:rPr lang="ko-KR" altLang="en-US" dirty="0" smtClean="0"/>
              <a:t> 도달하게 되는데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이 운전점에서 속도와 회전자계의 동기속도는 작게 줄어들 것임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이 속도차이를 슬립이라고 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슬립은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토크를 발생시키기 위하여 필요한 것임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슬립은 부하의 량에 따라 변화되는데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더 많은 토크를 발생시키기 위해서는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슬립이 커지게 됨</a:t>
            </a:r>
            <a:r>
              <a:rPr lang="en-US" altLang="ko-KR" dirty="0" smtClean="0"/>
              <a:t>.(</a:t>
            </a:r>
            <a:r>
              <a:rPr lang="ko-KR" altLang="en-US" dirty="0" smtClean="0"/>
              <a:t>회전속도가 </a:t>
            </a:r>
            <a:r>
              <a:rPr lang="ko-KR" altLang="en-US" dirty="0" err="1" smtClean="0"/>
              <a:t>줄어듬</a:t>
            </a:r>
            <a:r>
              <a:rPr lang="en-US" altLang="ko-KR" dirty="0" smtClean="0"/>
              <a:t>.)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회전자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회전원리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508104" y="1308516"/>
            <a:ext cx="2781808" cy="1550913"/>
            <a:chOff x="5396383" y="1351603"/>
            <a:chExt cx="3548909" cy="1992137"/>
          </a:xfrm>
        </p:grpSpPr>
        <p:pic>
          <p:nvPicPr>
            <p:cNvPr id="9218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998908" y="1471532"/>
              <a:ext cx="2137086" cy="18722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직사각형 5"/>
            <p:cNvSpPr/>
            <p:nvPr/>
          </p:nvSpPr>
          <p:spPr>
            <a:xfrm>
              <a:off x="7643401" y="1351603"/>
              <a:ext cx="1183337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i="1" dirty="0" smtClean="0">
                  <a:solidFill>
                    <a:srgbClr val="0000FF"/>
                  </a:solidFill>
                </a:rPr>
                <a:t>A1</a:t>
              </a:r>
              <a:r>
                <a:rPr lang="ko-KR" altLang="en-US" sz="1400" i="1" dirty="0" smtClean="0">
                  <a:solidFill>
                    <a:srgbClr val="0000FF"/>
                  </a:solidFill>
                </a:rPr>
                <a:t>코일 자계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7871116" y="1670512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고정자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7979963" y="2208452"/>
              <a:ext cx="96532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회전자</a:t>
              </a:r>
              <a:r>
                <a:rPr lang="ko-KR" altLang="en-US" sz="1400" i="1" dirty="0" smtClean="0">
                  <a:solidFill>
                    <a:srgbClr val="0000FF"/>
                  </a:solidFill>
                </a:rPr>
                <a:t> 바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5396383" y="2420888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회전자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5300785" y="2924944"/>
            <a:ext cx="31918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err="1" smtClean="0">
                <a:solidFill>
                  <a:srgbClr val="0000FF"/>
                </a:solidFill>
              </a:rPr>
              <a:t>회전자</a:t>
            </a:r>
            <a:r>
              <a:rPr lang="ko-KR" altLang="en-US" i="1" dirty="0" smtClean="0">
                <a:solidFill>
                  <a:srgbClr val="0000FF"/>
                </a:solidFill>
              </a:rPr>
              <a:t> 바 유도 및 회전원리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5652120" y="5157192"/>
            <a:ext cx="2808312" cy="792088"/>
            <a:chOff x="5508104" y="5202696"/>
            <a:chExt cx="2808312" cy="792088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580112" y="5237270"/>
              <a:ext cx="2664296" cy="712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직사각형 11"/>
            <p:cNvSpPr/>
            <p:nvPr/>
          </p:nvSpPr>
          <p:spPr>
            <a:xfrm>
              <a:off x="5508104" y="5202696"/>
              <a:ext cx="2808312" cy="792088"/>
            </a:xfrm>
            <a:prstGeom prst="rect">
              <a:avLst/>
            </a:prstGeom>
            <a:solidFill>
              <a:srgbClr val="F8F315">
                <a:alpha val="20784"/>
              </a:srgbClr>
            </a:solidFill>
            <a:ln w="635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97291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95536" y="1109643"/>
            <a:ext cx="5256584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권선형 유도 전동기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(Wound rotor Motor) 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유도전동기에는 권선형 </a:t>
            </a:r>
            <a:r>
              <a:rPr lang="ko-KR" altLang="en-US" dirty="0" err="1" smtClean="0"/>
              <a:t>회전자도</a:t>
            </a:r>
            <a:r>
              <a:rPr lang="ko-KR" altLang="en-US" dirty="0" smtClean="0"/>
              <a:t> 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두 종류의 큰 차이점은 </a:t>
            </a:r>
            <a:r>
              <a:rPr lang="ko-KR" altLang="en-US" dirty="0" err="1" smtClean="0"/>
              <a:t>농형의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회전자</a:t>
            </a:r>
            <a:r>
              <a:rPr lang="ko-KR" altLang="en-US" dirty="0" smtClean="0"/>
              <a:t> 바 대신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권선형은 </a:t>
            </a:r>
            <a:r>
              <a:rPr lang="ko-KR" altLang="en-US" dirty="0" err="1" smtClean="0"/>
              <a:t>회전자에</a:t>
            </a:r>
            <a:r>
              <a:rPr lang="ko-KR" altLang="en-US" dirty="0" smtClean="0"/>
              <a:t> 권선이 감겨져 있는 것이며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이 권선은 슬립링에 연결되고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브러쉬가</a:t>
            </a:r>
            <a:r>
              <a:rPr lang="ko-KR" altLang="en-US" dirty="0" smtClean="0"/>
              <a:t> 외부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가변저항과 연결되어 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회전자계가 </a:t>
            </a:r>
            <a:r>
              <a:rPr lang="ko-KR" altLang="en-US" dirty="0" err="1" smtClean="0"/>
              <a:t>회전자</a:t>
            </a:r>
            <a:r>
              <a:rPr lang="ko-KR" altLang="en-US" dirty="0" smtClean="0"/>
              <a:t> 권선에 전압을 유도시킬 때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err="1" smtClean="0"/>
              <a:t>회전자</a:t>
            </a:r>
            <a:r>
              <a:rPr lang="ko-KR" altLang="en-US" dirty="0" smtClean="0"/>
              <a:t> 권선저항을 증가시키면 전류가 줄어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속도가 줄어들고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감소시키면 빠르게 됨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동기 전동기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(Synchronous Motor)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삼상 교류전동기에는 동기 전동기가 있는데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err="1" smtClean="0"/>
              <a:t>농형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회전자</a:t>
            </a:r>
            <a:r>
              <a:rPr lang="ko-KR" altLang="en-US" dirty="0" smtClean="0"/>
              <a:t> 바 대신에 코일이 들어있고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이는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err="1" smtClean="0"/>
              <a:t>슬립링과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브러쉬를</a:t>
            </a:r>
            <a:r>
              <a:rPr lang="ko-KR" altLang="en-US" dirty="0" smtClean="0"/>
              <a:t> 통하여 외부 직류 전원을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공급받아 전자석이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고정자 권선에 전원이 연결되어 회전자계가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형성되면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회전자의 전자석과 자기흡인력으로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회전자계와 동기속도로 회전하게 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grpSp>
        <p:nvGrpSpPr>
          <p:cNvPr id="10" name="그룹 9"/>
          <p:cNvGrpSpPr>
            <a:grpSpLocks noChangeAspect="1"/>
          </p:cNvGrpSpPr>
          <p:nvPr/>
        </p:nvGrpSpPr>
        <p:grpSpPr>
          <a:xfrm>
            <a:off x="5580112" y="1484784"/>
            <a:ext cx="3312368" cy="2232248"/>
            <a:chOff x="4355976" y="1321023"/>
            <a:chExt cx="4731954" cy="3188925"/>
          </a:xfrm>
        </p:grpSpPr>
        <p:pic>
          <p:nvPicPr>
            <p:cNvPr id="1126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355976" y="1412776"/>
              <a:ext cx="4591050" cy="2343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직사각형 4"/>
            <p:cNvSpPr/>
            <p:nvPr/>
          </p:nvSpPr>
          <p:spPr>
            <a:xfrm>
              <a:off x="4561713" y="1321023"/>
              <a:ext cx="126188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권선형회전자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5690073" y="1825079"/>
              <a:ext cx="72327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브러쉬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6721953" y="3068960"/>
              <a:ext cx="72327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슬립링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7798200" y="3068960"/>
              <a:ext cx="1289730" cy="7474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400" i="1" dirty="0" smtClean="0">
                  <a:solidFill>
                    <a:srgbClr val="0000FF"/>
                  </a:solidFill>
                </a:rPr>
                <a:t>외부</a:t>
              </a:r>
              <a:endParaRPr lang="en-US" altLang="ko-KR" sz="1400" i="1" dirty="0" smtClean="0">
                <a:solidFill>
                  <a:srgbClr val="0000FF"/>
                </a:solidFill>
              </a:endParaRPr>
            </a:p>
            <a:p>
              <a:pPr algn="ctr"/>
              <a:r>
                <a:rPr lang="ko-KR" altLang="en-US" sz="1400" i="1" dirty="0" smtClean="0">
                  <a:solidFill>
                    <a:srgbClr val="0000FF"/>
                  </a:solidFill>
                </a:rPr>
                <a:t>가변저항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5281793" y="3982331"/>
              <a:ext cx="3188926" cy="5276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</a:t>
              </a:r>
              <a:r>
                <a:rPr lang="ko-KR" altLang="en-US" i="1" dirty="0" err="1" smtClean="0">
                  <a:solidFill>
                    <a:srgbClr val="0000FF"/>
                  </a:solidFill>
                </a:rPr>
                <a:t>권선형전동기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 운전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2" name="직사각형 11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회전자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회전원리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pSp>
        <p:nvGrpSpPr>
          <p:cNvPr id="11" name="그룹 10"/>
          <p:cNvGrpSpPr>
            <a:grpSpLocks noChangeAspect="1"/>
          </p:cNvGrpSpPr>
          <p:nvPr/>
        </p:nvGrpSpPr>
        <p:grpSpPr>
          <a:xfrm>
            <a:off x="5436096" y="4221088"/>
            <a:ext cx="3327870" cy="2088232"/>
            <a:chOff x="4282395" y="1700808"/>
            <a:chExt cx="4754101" cy="2983188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44008" y="1700808"/>
              <a:ext cx="3962400" cy="2447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직사각형 13"/>
            <p:cNvSpPr/>
            <p:nvPr/>
          </p:nvSpPr>
          <p:spPr>
            <a:xfrm>
              <a:off x="4282395" y="221515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코일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4899789" y="1906545"/>
              <a:ext cx="96532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회전자</a:t>
              </a:r>
              <a:r>
                <a:rPr lang="ko-KR" altLang="en-US" sz="1400" i="1" dirty="0" smtClean="0">
                  <a:solidFill>
                    <a:srgbClr val="0000FF"/>
                  </a:solidFill>
                </a:rPr>
                <a:t> 바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6948267" y="2318020"/>
              <a:ext cx="72327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브러쉬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6804251" y="3346705"/>
              <a:ext cx="72327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i="1" dirty="0" err="1" smtClean="0">
                  <a:solidFill>
                    <a:srgbClr val="0000FF"/>
                  </a:solidFill>
                </a:rPr>
                <a:t>슬립링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7774612" y="2636912"/>
              <a:ext cx="126188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400" i="1" dirty="0" smtClean="0">
                  <a:solidFill>
                    <a:srgbClr val="0000FF"/>
                  </a:solidFill>
                </a:rPr>
                <a:t>외부직류전원</a:t>
              </a:r>
              <a:endParaRPr lang="en-US" altLang="ko-KR" sz="1400" i="1" dirty="0" smtClean="0">
                <a:solidFill>
                  <a:srgbClr val="0000FF"/>
                </a:solidFill>
              </a:endParaRPr>
            </a:p>
            <a:p>
              <a:pPr algn="ctr"/>
              <a:r>
                <a:rPr lang="ko-KR" altLang="en-US" sz="1400" i="1" dirty="0" smtClean="0">
                  <a:solidFill>
                    <a:srgbClr val="0000FF"/>
                  </a:solidFill>
                </a:rPr>
                <a:t>공급장치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5311082" y="4156379"/>
              <a:ext cx="3065232" cy="5276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동기전동기 운전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97291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사양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(Motor Specification)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95536" y="1109643"/>
            <a:ext cx="8352928" cy="4944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전동기 명판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(Motor Name Plate)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전동기의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명판은 적절한 운전에 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필요한 중요한 정보를 제공하며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우측은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농형</a:t>
            </a:r>
            <a:r>
              <a:rPr lang="ko-KR" altLang="en-US" dirty="0" smtClean="0"/>
              <a:t> 유도전동기 명판임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공급 전압</a:t>
            </a:r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20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전부하</a:t>
            </a:r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전류 </a:t>
            </a:r>
            <a:endParaRPr lang="en-US" altLang="ko-KR" sz="2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- 3</a:t>
            </a:r>
            <a:r>
              <a:rPr lang="ko-KR" altLang="en-US" dirty="0" smtClean="0"/>
              <a:t>상</a:t>
            </a:r>
            <a:r>
              <a:rPr lang="en-US" altLang="ko-KR" dirty="0" smtClean="0"/>
              <a:t>, 6600V </a:t>
            </a:r>
            <a:r>
              <a:rPr lang="ko-KR" altLang="en-US" dirty="0" smtClean="0"/>
              <a:t>전원용</a:t>
            </a:r>
            <a:endParaRPr lang="en-US" altLang="ko-KR" dirty="0" smtClean="0"/>
          </a:p>
          <a:p>
            <a:r>
              <a:rPr lang="en-US" altLang="ko-KR" dirty="0" smtClean="0"/>
              <a:t> - </a:t>
            </a:r>
            <a:r>
              <a:rPr lang="ko-KR" altLang="en-US" dirty="0" err="1" smtClean="0"/>
              <a:t>전부하시의</a:t>
            </a:r>
            <a:r>
              <a:rPr lang="ko-KR" altLang="en-US" dirty="0" smtClean="0"/>
              <a:t> 전류는</a:t>
            </a:r>
            <a:r>
              <a:rPr lang="en-US" altLang="ko-KR" dirty="0" smtClean="0"/>
              <a:t> 124Amp</a:t>
            </a:r>
            <a:r>
              <a:rPr lang="ko-KR" altLang="en-US" dirty="0" smtClean="0"/>
              <a:t>임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공급 주파수 및 </a:t>
            </a:r>
            <a:r>
              <a:rPr lang="ko-KR" altLang="en-US" sz="20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극수</a:t>
            </a:r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20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회전수</a:t>
            </a:r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sz="2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- 60Hz, 4</a:t>
            </a:r>
            <a:r>
              <a:rPr lang="ko-KR" altLang="en-US" dirty="0" smtClean="0"/>
              <a:t>극이므로 동기속도는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r>
              <a:rPr lang="en-US" altLang="ko-KR" dirty="0" smtClean="0"/>
              <a:t>1800 r/min</a:t>
            </a:r>
            <a:r>
              <a:rPr lang="ko-KR" altLang="en-US" dirty="0" smtClean="0"/>
              <a:t>이지만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정격부하시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err="1" smtClean="0"/>
              <a:t>회전수는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1780 r/min</a:t>
            </a:r>
            <a:r>
              <a:rPr lang="ko-KR" altLang="en-US" dirty="0" smtClean="0"/>
              <a:t>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따라서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슬립을 구하게 되면</a:t>
            </a:r>
            <a:r>
              <a:rPr lang="en-US" altLang="ko-KR" dirty="0" smtClean="0"/>
              <a:t>,</a:t>
            </a:r>
          </a:p>
          <a:p>
            <a:pPr>
              <a:lnSpc>
                <a:spcPts val="1600"/>
              </a:lnSpc>
            </a:pPr>
            <a:endParaRPr lang="en-US" altLang="ko-KR" dirty="0" smtClean="0">
              <a:solidFill>
                <a:srgbClr val="0000FF"/>
              </a:solidFill>
            </a:endParaRPr>
          </a:p>
          <a:p>
            <a:pPr>
              <a:lnSpc>
                <a:spcPts val="1600"/>
              </a:lnSpc>
            </a:pPr>
            <a:r>
              <a:rPr lang="en-US" altLang="ko-KR" sz="1600" i="1" dirty="0" smtClean="0">
                <a:solidFill>
                  <a:srgbClr val="0000FF"/>
                </a:solidFill>
              </a:rPr>
              <a:t>                 (1800 – 1780) </a:t>
            </a:r>
          </a:p>
          <a:p>
            <a:pPr>
              <a:lnSpc>
                <a:spcPts val="1600"/>
              </a:lnSpc>
            </a:pPr>
            <a:r>
              <a:rPr lang="en-US" altLang="ko-KR" sz="1600" i="1" dirty="0" smtClean="0">
                <a:solidFill>
                  <a:srgbClr val="0000FF"/>
                </a:solidFill>
              </a:rPr>
              <a:t>    % Slip =                      x 100 = 1.1% </a:t>
            </a:r>
            <a:r>
              <a:rPr lang="ko-KR" altLang="en-US" sz="1600" i="1" dirty="0" smtClean="0">
                <a:solidFill>
                  <a:srgbClr val="0000FF"/>
                </a:solidFill>
              </a:rPr>
              <a:t>임</a:t>
            </a:r>
            <a:r>
              <a:rPr lang="en-US" altLang="ko-KR" sz="1600" i="1" dirty="0" smtClean="0">
                <a:solidFill>
                  <a:srgbClr val="0000FF"/>
                </a:solidFill>
              </a:rPr>
              <a:t>. </a:t>
            </a:r>
          </a:p>
          <a:p>
            <a:pPr>
              <a:lnSpc>
                <a:spcPts val="1600"/>
              </a:lnSpc>
            </a:pPr>
            <a:r>
              <a:rPr lang="en-US" altLang="ko-KR" sz="1600" i="1" dirty="0" smtClean="0">
                <a:solidFill>
                  <a:srgbClr val="0000FF"/>
                </a:solidFill>
              </a:rPr>
              <a:t>                       1800</a:t>
            </a:r>
          </a:p>
        </p:txBody>
      </p:sp>
      <p:grpSp>
        <p:nvGrpSpPr>
          <p:cNvPr id="35" name="그룹 34"/>
          <p:cNvGrpSpPr/>
          <p:nvPr/>
        </p:nvGrpSpPr>
        <p:grpSpPr>
          <a:xfrm>
            <a:off x="4283968" y="1625327"/>
            <a:ext cx="4633418" cy="2955801"/>
            <a:chOff x="4283968" y="1625327"/>
            <a:chExt cx="4633418" cy="2955801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283968" y="1625327"/>
              <a:ext cx="4633418" cy="29558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127000" dist="889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5" name="TextBox 4"/>
            <p:cNvSpPr txBox="1"/>
            <p:nvPr/>
          </p:nvSpPr>
          <p:spPr>
            <a:xfrm>
              <a:off x="5508104" y="2362132"/>
              <a:ext cx="5822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1200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220072" y="2554288"/>
              <a:ext cx="5966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  4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508104" y="2734679"/>
              <a:ext cx="5822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6600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508104" y="2910947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60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508104" y="3103103"/>
              <a:ext cx="48282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124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508104" y="3297491"/>
              <a:ext cx="5822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1780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508104" y="2185864"/>
              <a:ext cx="57579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450E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308304" y="2198371"/>
              <a:ext cx="150970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IMTCSH45L0465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7854303" y="2362132"/>
              <a:ext cx="53412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IP54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841051" y="2551652"/>
              <a:ext cx="29848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841051" y="273542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60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835303" y="2918451"/>
              <a:ext cx="27443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F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822051" y="309546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40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822051" y="328498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80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494852" y="3474504"/>
              <a:ext cx="7954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6324C3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5494852" y="3658276"/>
              <a:ext cx="5822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2300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504781" y="3834544"/>
              <a:ext cx="5822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6300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504781" y="4018316"/>
              <a:ext cx="107593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MH110023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7812360" y="3660167"/>
              <a:ext cx="66941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CONT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812360" y="3839071"/>
              <a:ext cx="42351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1.0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812360" y="4017571"/>
              <a:ext cx="8835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2011. 03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812360" y="3471484"/>
              <a:ext cx="7954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6324C3</a:t>
              </a:r>
              <a:endParaRPr lang="ko-KR" altLang="en-U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cxnSp>
        <p:nvCxnSpPr>
          <p:cNvPr id="33" name="직선 연결선 32"/>
          <p:cNvCxnSpPr/>
          <p:nvPr/>
        </p:nvCxnSpPr>
        <p:spPr>
          <a:xfrm>
            <a:off x="1648248" y="5661248"/>
            <a:ext cx="1332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직사각형 33"/>
          <p:cNvSpPr/>
          <p:nvPr/>
        </p:nvSpPr>
        <p:spPr>
          <a:xfrm>
            <a:off x="5148064" y="4725144"/>
            <a:ext cx="32403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err="1" smtClean="0">
                <a:solidFill>
                  <a:srgbClr val="0000FF"/>
                </a:solidFill>
              </a:rPr>
              <a:t>농형</a:t>
            </a:r>
            <a:r>
              <a:rPr lang="ko-KR" altLang="en-US" i="1" dirty="0" smtClean="0">
                <a:solidFill>
                  <a:srgbClr val="0000FF"/>
                </a:solidFill>
              </a:rPr>
              <a:t> 유도전동기 명판 샘플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291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사양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(Motor Specification)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95536" y="1109643"/>
            <a:ext cx="835292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서비스 </a:t>
            </a:r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팩터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(Service Factor)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서비스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팩터란</a:t>
            </a:r>
            <a:r>
              <a:rPr lang="ko-KR" altLang="en-US" dirty="0" smtClean="0"/>
              <a:t> 전동기를 운전할 수 있는 출력을 정격출력으로 나눈 값으로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즉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정격출력 이하로만 운전이 가능한 것은 </a:t>
            </a:r>
            <a:r>
              <a:rPr lang="en-US" altLang="ko-KR" dirty="0" smtClean="0"/>
              <a:t>S.F</a:t>
            </a:r>
            <a:r>
              <a:rPr lang="ko-KR" altLang="en-US" dirty="0" smtClean="0"/>
              <a:t>가 </a:t>
            </a:r>
            <a:r>
              <a:rPr lang="en-US" altLang="ko-KR" dirty="0" smtClean="0"/>
              <a:t>1.0</a:t>
            </a:r>
            <a:r>
              <a:rPr lang="ko-KR" altLang="en-US" dirty="0" smtClean="0"/>
              <a:t>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S.F</a:t>
            </a:r>
            <a:r>
              <a:rPr lang="ko-KR" altLang="en-US" dirty="0" smtClean="0"/>
              <a:t>가 </a:t>
            </a:r>
            <a:r>
              <a:rPr lang="en-US" altLang="ko-KR" dirty="0" smtClean="0"/>
              <a:t>1.0 </a:t>
            </a:r>
            <a:r>
              <a:rPr lang="ko-KR" altLang="en-US" dirty="0" smtClean="0"/>
              <a:t>이상인 전동기는 정격출력 이상으로 운전이 가능하다는 뜻으로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가령 </a:t>
            </a:r>
            <a:r>
              <a:rPr lang="en-US" altLang="ko-KR" dirty="0" smtClean="0"/>
              <a:t>S.F=1.15 </a:t>
            </a:r>
            <a:r>
              <a:rPr lang="ko-KR" altLang="en-US" dirty="0" smtClean="0"/>
              <a:t>전동기는 정격출력에서 </a:t>
            </a:r>
            <a:r>
              <a:rPr lang="en-US" altLang="ko-KR" dirty="0" smtClean="0"/>
              <a:t>15% </a:t>
            </a:r>
            <a:r>
              <a:rPr lang="ko-KR" altLang="en-US" dirty="0" smtClean="0"/>
              <a:t>높게 사용이 가능함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단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정격출력 이상으로 연속해서 사용한다면 수명은 단축됨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절연등급</a:t>
            </a:r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(Insulation Class)</a:t>
            </a:r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sz="2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NEMA</a:t>
            </a:r>
            <a:r>
              <a:rPr lang="ko-KR" altLang="en-US" dirty="0" smtClean="0"/>
              <a:t>에서는 열에 견디는 절연능력을 절연등급으로 구분하고 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- 4</a:t>
            </a:r>
            <a:r>
              <a:rPr lang="ko-KR" altLang="en-US" dirty="0" smtClean="0"/>
              <a:t>가지 절연등급인 </a:t>
            </a:r>
            <a:r>
              <a:rPr lang="en-US" altLang="ko-KR" dirty="0" smtClean="0"/>
              <a:t>A, B, F </a:t>
            </a:r>
            <a:r>
              <a:rPr lang="ko-KR" altLang="en-US" dirty="0" smtClean="0"/>
              <a:t>및 </a:t>
            </a:r>
            <a:r>
              <a:rPr lang="en-US" altLang="ko-KR" dirty="0" smtClean="0"/>
              <a:t>H </a:t>
            </a:r>
            <a:r>
              <a:rPr lang="ko-KR" altLang="en-US" dirty="0" smtClean="0"/>
              <a:t>는 주위온도 </a:t>
            </a:r>
            <a:r>
              <a:rPr lang="en-US" altLang="ko-KR" dirty="0" smtClean="0"/>
              <a:t>40°C</a:t>
            </a:r>
            <a:r>
              <a:rPr lang="ko-KR" altLang="en-US" dirty="0" smtClean="0"/>
              <a:t>에서 허용되는 온도상승이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정의되어 있는데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그 중에서 </a:t>
            </a:r>
            <a:r>
              <a:rPr lang="en-US" altLang="ko-KR" dirty="0" smtClean="0"/>
              <a:t>B</a:t>
            </a:r>
            <a:r>
              <a:rPr lang="ko-KR" altLang="en-US" dirty="0" smtClean="0"/>
              <a:t>종과 </a:t>
            </a:r>
            <a:r>
              <a:rPr lang="en-US" altLang="ko-KR" dirty="0" smtClean="0"/>
              <a:t>F</a:t>
            </a:r>
            <a:r>
              <a:rPr lang="ko-KR" altLang="en-US" dirty="0" smtClean="0"/>
              <a:t>종이 가장 일반적으로 사용됨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주위온도란 전동기 주변의 공기온도를 말하며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이는 전동기가 충분히 장시간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정지한 후 전동기 기동 전에 권선의 온도를 뜻함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전동기의 권선온도는 전동기가 기동하자 말자 상승하게 되는데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주위온도와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허용온도 상승의 합이 권선의 최대 허용온도가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만약 권선온도가 해당 절연등급의 최대 허용온도보다 </a:t>
            </a:r>
            <a:r>
              <a:rPr lang="en-US" altLang="ko-KR" dirty="0" smtClean="0"/>
              <a:t>10°C </a:t>
            </a:r>
            <a:r>
              <a:rPr lang="ko-KR" altLang="en-US" dirty="0" smtClean="0"/>
              <a:t>높게 운전된다면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예상수명은 반으로 줄어들게 됨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07616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140968"/>
            <a:ext cx="7210530" cy="2471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직사각형 3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사양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(Motor Specification)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95536" y="1109643"/>
            <a:ext cx="83529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 - </a:t>
            </a:r>
            <a:r>
              <a:rPr lang="ko-KR" altLang="en-US" dirty="0" smtClean="0"/>
              <a:t>아래 그림은 서비스 </a:t>
            </a:r>
            <a:r>
              <a:rPr lang="ko-KR" altLang="en-US" dirty="0" err="1" smtClean="0"/>
              <a:t>팩터가</a:t>
            </a:r>
            <a:r>
              <a:rPr lang="ko-KR" altLang="en-US" dirty="0" smtClean="0"/>
              <a:t> </a:t>
            </a:r>
            <a:r>
              <a:rPr lang="en-US" altLang="ko-KR" dirty="0" smtClean="0"/>
              <a:t>1.0 </a:t>
            </a:r>
            <a:r>
              <a:rPr lang="ko-KR" altLang="en-US" dirty="0" smtClean="0"/>
              <a:t>인 전동기가 고도 </a:t>
            </a:r>
            <a:r>
              <a:rPr lang="en-US" altLang="ko-KR" dirty="0" smtClean="0"/>
              <a:t>1000m </a:t>
            </a:r>
            <a:r>
              <a:rPr lang="ko-KR" altLang="en-US" dirty="0" smtClean="0"/>
              <a:t>이하에서 허용되는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온도 </a:t>
            </a:r>
            <a:r>
              <a:rPr lang="ko-KR" altLang="en-US" dirty="0" err="1" smtClean="0"/>
              <a:t>상승치임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전동기 온도가 가장 높은 점인 권선 중앙부</a:t>
            </a:r>
            <a:r>
              <a:rPr lang="en-US" altLang="ko-KR" dirty="0" smtClean="0"/>
              <a:t>, </a:t>
            </a:r>
            <a:r>
              <a:rPr lang="ko-KR" altLang="en-US" dirty="0" smtClean="0"/>
              <a:t>즉 </a:t>
            </a:r>
            <a:r>
              <a:rPr lang="ko-KR" altLang="en-US" dirty="0" err="1" smtClean="0"/>
              <a:t>열점을</a:t>
            </a:r>
            <a:r>
              <a:rPr lang="ko-KR" altLang="en-US" dirty="0" smtClean="0"/>
              <a:t> 보상하도록 각 절연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등급 별로 </a:t>
            </a:r>
            <a:r>
              <a:rPr lang="ko-KR" altLang="en-US" dirty="0" err="1" smtClean="0"/>
              <a:t>여유값이</a:t>
            </a:r>
            <a:r>
              <a:rPr lang="ko-KR" altLang="en-US" dirty="0" smtClean="0"/>
              <a:t> 정해져 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서비스 </a:t>
            </a:r>
            <a:r>
              <a:rPr lang="ko-KR" altLang="en-US" dirty="0" err="1" smtClean="0"/>
              <a:t>팩터</a:t>
            </a:r>
            <a:r>
              <a:rPr lang="ko-KR" altLang="en-US" dirty="0" smtClean="0"/>
              <a:t> </a:t>
            </a:r>
            <a:r>
              <a:rPr lang="en-US" altLang="ko-KR" dirty="0" smtClean="0"/>
              <a:t>S.F=1.15</a:t>
            </a:r>
            <a:r>
              <a:rPr lang="ko-KR" altLang="en-US" dirty="0" smtClean="0"/>
              <a:t>인 전동기에는 각 절연 등급별로 허용</a:t>
            </a:r>
            <a:r>
              <a:rPr lang="en-US" altLang="ko-KR" dirty="0" smtClean="0"/>
              <a:t> </a:t>
            </a:r>
            <a:r>
              <a:rPr lang="ko-KR" altLang="en-US" dirty="0" smtClean="0"/>
              <a:t>온도 </a:t>
            </a:r>
            <a:r>
              <a:rPr lang="ko-KR" altLang="en-US" dirty="0" err="1" smtClean="0"/>
              <a:t>상승치에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상기 </a:t>
            </a:r>
            <a:r>
              <a:rPr lang="ko-KR" altLang="en-US" dirty="0" err="1" smtClean="0"/>
              <a:t>여유값</a:t>
            </a:r>
            <a:r>
              <a:rPr lang="ko-KR" altLang="en-US" dirty="0" smtClean="0"/>
              <a:t> 외에 추가로</a:t>
            </a:r>
            <a:r>
              <a:rPr lang="en-US" altLang="ko-KR" dirty="0" smtClean="0"/>
              <a:t> 10°C</a:t>
            </a:r>
            <a:r>
              <a:rPr lang="ko-KR" altLang="en-US" dirty="0" smtClean="0"/>
              <a:t>를 더함</a:t>
            </a:r>
            <a:r>
              <a:rPr lang="en-US" altLang="ko-KR" dirty="0" smtClean="0"/>
              <a:t>.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986178" y="5445224"/>
            <a:ext cx="214566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Class A</a:t>
            </a:r>
          </a:p>
          <a:p>
            <a:pPr algn="ctr"/>
            <a:r>
              <a:rPr lang="ko-KR" altLang="en-US" sz="1600" i="1" dirty="0" smtClean="0">
                <a:solidFill>
                  <a:srgbClr val="0000FF"/>
                </a:solidFill>
                <a:latin typeface="+mn-ea"/>
              </a:rPr>
              <a:t>온도상승 </a:t>
            </a:r>
            <a:r>
              <a:rPr lang="en-US" altLang="ko-KR" sz="1600" i="1" dirty="0" smtClean="0">
                <a:solidFill>
                  <a:srgbClr val="0000FF"/>
                </a:solidFill>
                <a:latin typeface="+mn-ea"/>
              </a:rPr>
              <a:t>60°C</a:t>
            </a:r>
          </a:p>
          <a:p>
            <a:pPr algn="ctr"/>
            <a:r>
              <a:rPr lang="ko-KR" altLang="en-US" sz="1600" i="1" dirty="0" err="1" smtClean="0">
                <a:solidFill>
                  <a:srgbClr val="0000FF"/>
                </a:solidFill>
                <a:latin typeface="+mn-ea"/>
              </a:rPr>
              <a:t>열점보상</a:t>
            </a:r>
            <a:r>
              <a:rPr lang="en-US" altLang="ko-KR" sz="1600" i="1" dirty="0" smtClean="0">
                <a:solidFill>
                  <a:srgbClr val="0000FF"/>
                </a:solidFill>
                <a:latin typeface="+mn-ea"/>
              </a:rPr>
              <a:t> 5°C</a:t>
            </a:r>
            <a:endParaRPr lang="ko-KR" altLang="en-US" sz="1600" i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485290" y="5445224"/>
            <a:ext cx="214566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Class H</a:t>
            </a:r>
          </a:p>
          <a:p>
            <a:pPr algn="ctr"/>
            <a:r>
              <a:rPr lang="ko-KR" altLang="en-US" sz="1600" i="1" dirty="0" smtClean="0">
                <a:solidFill>
                  <a:srgbClr val="0000FF"/>
                </a:solidFill>
                <a:latin typeface="+mn-ea"/>
              </a:rPr>
              <a:t>온도상승 </a:t>
            </a:r>
            <a:r>
              <a:rPr lang="en-US" altLang="ko-KR" sz="1600" i="1" dirty="0" smtClean="0">
                <a:solidFill>
                  <a:srgbClr val="0000FF"/>
                </a:solidFill>
                <a:latin typeface="+mn-ea"/>
              </a:rPr>
              <a:t>125°C</a:t>
            </a:r>
          </a:p>
          <a:p>
            <a:pPr algn="ctr"/>
            <a:r>
              <a:rPr lang="ko-KR" altLang="en-US" sz="1600" i="1" dirty="0" err="1" smtClean="0">
                <a:solidFill>
                  <a:srgbClr val="0000FF"/>
                </a:solidFill>
                <a:latin typeface="+mn-ea"/>
              </a:rPr>
              <a:t>열점보상</a:t>
            </a:r>
            <a:r>
              <a:rPr lang="en-US" altLang="ko-KR" sz="1600" i="1" dirty="0" smtClean="0">
                <a:solidFill>
                  <a:srgbClr val="0000FF"/>
                </a:solidFill>
                <a:latin typeface="+mn-ea"/>
              </a:rPr>
              <a:t> 15°C</a:t>
            </a:r>
            <a:endParaRPr lang="ko-KR" altLang="en-US" sz="1600" i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18830" y="5445224"/>
            <a:ext cx="214566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Class F</a:t>
            </a:r>
          </a:p>
          <a:p>
            <a:pPr algn="ctr"/>
            <a:r>
              <a:rPr lang="ko-KR" altLang="en-US" sz="1600" i="1" dirty="0" smtClean="0">
                <a:solidFill>
                  <a:srgbClr val="0000FF"/>
                </a:solidFill>
                <a:latin typeface="+mn-ea"/>
              </a:rPr>
              <a:t>온도상승 </a:t>
            </a:r>
            <a:r>
              <a:rPr lang="en-US" altLang="ko-KR" sz="1600" i="1" dirty="0" smtClean="0">
                <a:solidFill>
                  <a:srgbClr val="0000FF"/>
                </a:solidFill>
                <a:latin typeface="+mn-ea"/>
              </a:rPr>
              <a:t>105°C</a:t>
            </a:r>
          </a:p>
          <a:p>
            <a:pPr algn="ctr"/>
            <a:r>
              <a:rPr lang="ko-KR" altLang="en-US" sz="1600" i="1" dirty="0" err="1" smtClean="0">
                <a:solidFill>
                  <a:srgbClr val="0000FF"/>
                </a:solidFill>
                <a:latin typeface="+mn-ea"/>
              </a:rPr>
              <a:t>열점보상</a:t>
            </a:r>
            <a:r>
              <a:rPr lang="en-US" altLang="ko-KR" sz="1600" i="1" dirty="0" smtClean="0">
                <a:solidFill>
                  <a:srgbClr val="0000FF"/>
                </a:solidFill>
                <a:latin typeface="+mn-ea"/>
              </a:rPr>
              <a:t> 10°C</a:t>
            </a:r>
            <a:endParaRPr lang="ko-KR" altLang="en-US" sz="1600" i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798304" y="5445224"/>
            <a:ext cx="214566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Class B</a:t>
            </a:r>
          </a:p>
          <a:p>
            <a:pPr algn="ctr"/>
            <a:r>
              <a:rPr lang="ko-KR" altLang="en-US" sz="1600" i="1" dirty="0" smtClean="0">
                <a:solidFill>
                  <a:srgbClr val="0000FF"/>
                </a:solidFill>
                <a:latin typeface="+mn-ea"/>
              </a:rPr>
              <a:t>온도상승 </a:t>
            </a:r>
            <a:r>
              <a:rPr lang="en-US" altLang="ko-KR" sz="1600" i="1" dirty="0" smtClean="0">
                <a:solidFill>
                  <a:srgbClr val="0000FF"/>
                </a:solidFill>
                <a:latin typeface="+mn-ea"/>
              </a:rPr>
              <a:t>80°C</a:t>
            </a:r>
          </a:p>
          <a:p>
            <a:pPr algn="ctr"/>
            <a:r>
              <a:rPr lang="ko-KR" altLang="en-US" sz="1600" i="1" dirty="0" err="1" smtClean="0">
                <a:solidFill>
                  <a:srgbClr val="0000FF"/>
                </a:solidFill>
                <a:latin typeface="+mn-ea"/>
              </a:rPr>
              <a:t>열점보상</a:t>
            </a:r>
            <a:r>
              <a:rPr lang="en-US" altLang="ko-KR" sz="1600" i="1" dirty="0" smtClean="0">
                <a:solidFill>
                  <a:srgbClr val="0000FF"/>
                </a:solidFill>
                <a:latin typeface="+mn-ea"/>
              </a:rPr>
              <a:t> 10°C</a:t>
            </a:r>
            <a:endParaRPr lang="ko-KR" altLang="en-US" sz="1600" i="1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291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95536" y="1109643"/>
            <a:ext cx="8352928" cy="5191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전동기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설계표준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</a:t>
            </a:r>
            <a:r>
              <a:rPr lang="ko-KR" altLang="en-US" dirty="0" smtClean="0"/>
              <a:t> 전동기는 부하의 속도</a:t>
            </a:r>
            <a:r>
              <a:rPr lang="en-US" altLang="ko-KR" dirty="0" smtClean="0"/>
              <a:t>-</a:t>
            </a:r>
            <a:r>
              <a:rPr lang="ko-KR" altLang="en-US" dirty="0" smtClean="0"/>
              <a:t>토크 특성을 감안하여 설계되어 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NEMA</a:t>
            </a:r>
            <a:r>
              <a:rPr lang="ko-KR" altLang="en-US" dirty="0" smtClean="0"/>
              <a:t>에는 전동기의 토크 특성을 영문자</a:t>
            </a:r>
            <a:r>
              <a:rPr lang="en-US" altLang="ko-KR" dirty="0" smtClean="0"/>
              <a:t> A, B, C </a:t>
            </a:r>
            <a:r>
              <a:rPr lang="ko-KR" altLang="en-US" dirty="0" smtClean="0"/>
              <a:t>및</a:t>
            </a:r>
            <a:r>
              <a:rPr lang="en-US" altLang="ko-KR" dirty="0" smtClean="0"/>
              <a:t> D</a:t>
            </a:r>
            <a:r>
              <a:rPr lang="ko-KR" altLang="en-US" dirty="0" smtClean="0"/>
              <a:t>로 규정하고 있는데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각각 다른 토크 특성을</a:t>
            </a:r>
            <a:r>
              <a:rPr lang="en-US" altLang="ko-KR" dirty="0" smtClean="0"/>
              <a:t> </a:t>
            </a:r>
            <a:r>
              <a:rPr lang="ko-KR" altLang="en-US" dirty="0" smtClean="0"/>
              <a:t>가지고 있으며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그 중에서 가장 일반적인 특성이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r>
              <a:rPr lang="en-US" altLang="ko-KR" dirty="0" smtClean="0"/>
              <a:t>B type </a:t>
            </a:r>
            <a:r>
              <a:rPr lang="ko-KR" altLang="en-US" dirty="0" smtClean="0"/>
              <a:t>임</a:t>
            </a:r>
            <a:r>
              <a:rPr lang="en-US" altLang="ko-KR" dirty="0" smtClean="0"/>
              <a:t>.</a:t>
            </a:r>
          </a:p>
          <a:p>
            <a:endParaRPr lang="en-US" altLang="ko-KR" sz="2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NEMA Design B </a:t>
            </a:r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의 속도</a:t>
            </a:r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토크 특성 </a:t>
            </a:r>
            <a:endParaRPr lang="en-US" altLang="ko-KR" sz="2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유도전동기의 토크는 속도에 따라 변하기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때문에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속도와 토크의 관계를 나타내는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속도</a:t>
            </a:r>
            <a:r>
              <a:rPr lang="en-US" altLang="ko-KR" dirty="0" smtClean="0"/>
              <a:t>-</a:t>
            </a:r>
            <a:r>
              <a:rPr lang="ko-KR" altLang="en-US" dirty="0" smtClean="0"/>
              <a:t>토크 곡선 그래프가 있는데</a:t>
            </a:r>
            <a:r>
              <a:rPr lang="en-US" altLang="ko-KR" dirty="0" smtClean="0"/>
              <a:t>, Y</a:t>
            </a:r>
            <a:r>
              <a:rPr lang="ko-KR" altLang="en-US" dirty="0" smtClean="0"/>
              <a:t>축은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전부하</a:t>
            </a:r>
            <a:r>
              <a:rPr lang="ko-KR" altLang="en-US" dirty="0" smtClean="0"/>
              <a:t> 토크의 비율로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en-US" altLang="ko-KR" dirty="0" smtClean="0"/>
              <a:t>X</a:t>
            </a:r>
            <a:r>
              <a:rPr lang="ko-KR" altLang="en-US" dirty="0" smtClean="0"/>
              <a:t>축은 동기속도의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비율로 나타냄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우측 그래프는 일반적인 </a:t>
            </a:r>
            <a:r>
              <a:rPr lang="en-US" altLang="ko-KR" dirty="0" smtClean="0"/>
              <a:t>NEMA Design B </a:t>
            </a:r>
            <a:r>
              <a:rPr lang="ko-KR" altLang="en-US" dirty="0" smtClean="0"/>
              <a:t>의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그래프인데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일반적인 기동</a:t>
            </a:r>
            <a:r>
              <a:rPr lang="en-US" altLang="ko-KR" dirty="0" smtClean="0"/>
              <a:t>/</a:t>
            </a:r>
            <a:r>
              <a:rPr lang="ko-KR" altLang="en-US" dirty="0" smtClean="0"/>
              <a:t>운전을 하는 팬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펌프 및 경 부하 </a:t>
            </a:r>
            <a:r>
              <a:rPr lang="ko-KR" altLang="en-US" dirty="0" err="1" smtClean="0"/>
              <a:t>콘베이어</a:t>
            </a:r>
            <a:r>
              <a:rPr lang="ko-KR" altLang="en-US" dirty="0" smtClean="0"/>
              <a:t> 등의 용도임</a:t>
            </a:r>
            <a:r>
              <a:rPr lang="en-US" altLang="ko-KR" dirty="0" smtClean="0"/>
              <a:t>.</a:t>
            </a:r>
          </a:p>
          <a:p>
            <a:pPr>
              <a:lnSpc>
                <a:spcPts val="1400"/>
              </a:lnSpc>
            </a:pPr>
            <a:endParaRPr lang="en-US" altLang="ko-KR" sz="1400" i="1" dirty="0" smtClean="0"/>
          </a:p>
          <a:p>
            <a:pPr>
              <a:lnSpc>
                <a:spcPts val="1400"/>
              </a:lnSpc>
            </a:pPr>
            <a:r>
              <a:rPr lang="en-US" altLang="ko-KR" sz="1400" i="1" dirty="0" smtClean="0">
                <a:solidFill>
                  <a:srgbClr val="0000FF"/>
                </a:solidFill>
              </a:rPr>
              <a:t>                                           1200kW </a:t>
            </a:r>
          </a:p>
          <a:p>
            <a:pPr>
              <a:lnSpc>
                <a:spcPts val="1400"/>
              </a:lnSpc>
            </a:pPr>
            <a:r>
              <a:rPr lang="en-US" altLang="ko-KR" sz="1400" i="1" dirty="0" smtClean="0">
                <a:solidFill>
                  <a:srgbClr val="0000FF"/>
                </a:solidFill>
              </a:rPr>
              <a:t>     </a:t>
            </a:r>
            <a:r>
              <a:rPr lang="ko-KR" altLang="en-US" sz="1400" i="1" dirty="0" err="1" smtClean="0">
                <a:solidFill>
                  <a:srgbClr val="0000FF"/>
                </a:solidFill>
              </a:rPr>
              <a:t>전부하</a:t>
            </a:r>
            <a:r>
              <a:rPr lang="en-US" altLang="ko-KR" sz="1400" i="1" dirty="0" smtClean="0">
                <a:solidFill>
                  <a:srgbClr val="0000FF"/>
                </a:solidFill>
              </a:rPr>
              <a:t> </a:t>
            </a:r>
            <a:r>
              <a:rPr lang="ko-KR" altLang="en-US" sz="1400" i="1" dirty="0" smtClean="0">
                <a:solidFill>
                  <a:srgbClr val="0000FF"/>
                </a:solidFill>
              </a:rPr>
              <a:t>토크</a:t>
            </a:r>
            <a:r>
              <a:rPr lang="en-US" altLang="ko-KR" sz="1400" i="1" dirty="0" smtClean="0">
                <a:solidFill>
                  <a:srgbClr val="0000FF"/>
                </a:solidFill>
              </a:rPr>
              <a:t>(</a:t>
            </a:r>
            <a:r>
              <a:rPr lang="en-US" altLang="ko-KR" sz="1400" i="1" dirty="0" err="1" smtClean="0">
                <a:solidFill>
                  <a:srgbClr val="0000FF"/>
                </a:solidFill>
              </a:rPr>
              <a:t>Kg.m</a:t>
            </a:r>
            <a:r>
              <a:rPr lang="en-US" altLang="ko-KR" sz="1400" i="1" dirty="0" smtClean="0">
                <a:solidFill>
                  <a:srgbClr val="0000FF"/>
                </a:solidFill>
              </a:rPr>
              <a:t>)</a:t>
            </a:r>
            <a:r>
              <a:rPr lang="ko-KR" altLang="en-US" sz="1400" i="1" dirty="0" smtClean="0">
                <a:solidFill>
                  <a:srgbClr val="0000FF"/>
                </a:solidFill>
              </a:rPr>
              <a:t> </a:t>
            </a:r>
            <a:r>
              <a:rPr lang="en-US" altLang="ko-KR" sz="1400" i="1" dirty="0" smtClean="0">
                <a:solidFill>
                  <a:srgbClr val="0000FF"/>
                </a:solidFill>
              </a:rPr>
              <a:t>= 974 x                  = 657 </a:t>
            </a:r>
            <a:r>
              <a:rPr lang="en-US" altLang="ko-KR" sz="1400" i="1" dirty="0" err="1" smtClean="0">
                <a:solidFill>
                  <a:srgbClr val="0000FF"/>
                </a:solidFill>
              </a:rPr>
              <a:t>kg.m</a:t>
            </a:r>
            <a:r>
              <a:rPr lang="en-US" altLang="ko-KR" sz="1400" i="1" dirty="0" smtClean="0">
                <a:solidFill>
                  <a:srgbClr val="0000FF"/>
                </a:solidFill>
              </a:rPr>
              <a:t> </a:t>
            </a:r>
          </a:p>
          <a:p>
            <a:pPr>
              <a:lnSpc>
                <a:spcPts val="1400"/>
              </a:lnSpc>
            </a:pPr>
            <a:r>
              <a:rPr lang="en-US" altLang="ko-KR" sz="1400" i="1" dirty="0" smtClean="0">
                <a:solidFill>
                  <a:srgbClr val="0000FF"/>
                </a:solidFill>
              </a:rPr>
              <a:t>                                         1780r/min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NEMA Motor 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특성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498812" y="2996952"/>
            <a:ext cx="3265654" cy="3312368"/>
            <a:chOff x="5498812" y="2996952"/>
            <a:chExt cx="3265654" cy="3312368"/>
          </a:xfrm>
        </p:grpSpPr>
        <p:sp>
          <p:nvSpPr>
            <p:cNvPr id="6" name="직사각형 5"/>
            <p:cNvSpPr/>
            <p:nvPr/>
          </p:nvSpPr>
          <p:spPr>
            <a:xfrm>
              <a:off x="5940720" y="5939988"/>
              <a:ext cx="273630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(NEMA design B Curve)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  <p:grpSp>
          <p:nvGrpSpPr>
            <p:cNvPr id="9" name="그룹 8"/>
            <p:cNvGrpSpPr/>
            <p:nvPr/>
          </p:nvGrpSpPr>
          <p:grpSpPr>
            <a:xfrm>
              <a:off x="5498812" y="2996952"/>
              <a:ext cx="3265654" cy="2923752"/>
              <a:chOff x="5498812" y="2996952"/>
              <a:chExt cx="3265654" cy="2923752"/>
            </a:xfrm>
          </p:grpSpPr>
          <p:pic>
            <p:nvPicPr>
              <p:cNvPr id="4" name="Picture 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724128" y="2996952"/>
                <a:ext cx="3040338" cy="27363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" name="직사각형 6"/>
              <p:cNvSpPr/>
              <p:nvPr/>
            </p:nvSpPr>
            <p:spPr>
              <a:xfrm>
                <a:off x="5498812" y="3501008"/>
                <a:ext cx="369332" cy="1412566"/>
              </a:xfrm>
              <a:prstGeom prst="rect">
                <a:avLst/>
              </a:prstGeom>
            </p:spPr>
            <p:txBody>
              <a:bodyPr vert="vert270" wrap="none">
                <a:spAutoFit/>
              </a:bodyPr>
              <a:lstStyle/>
              <a:p>
                <a:r>
                  <a:rPr lang="en-US" altLang="ko-KR" sz="1200" i="1" dirty="0" smtClean="0">
                    <a:solidFill>
                      <a:srgbClr val="0000FF"/>
                    </a:solidFill>
                  </a:rPr>
                  <a:t>% Full-load Torque</a:t>
                </a:r>
                <a:endParaRPr lang="ko-KR" altLang="en-US" sz="1200" i="1" dirty="0">
                  <a:solidFill>
                    <a:srgbClr val="0000FF"/>
                  </a:solidFill>
                </a:endParaRPr>
              </a:p>
            </p:txBody>
          </p:sp>
          <p:sp>
            <p:nvSpPr>
              <p:cNvPr id="8" name="직사각형 7"/>
              <p:cNvSpPr/>
              <p:nvPr/>
            </p:nvSpPr>
            <p:spPr>
              <a:xfrm>
                <a:off x="6444208" y="5643705"/>
                <a:ext cx="2160240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sz="1200" i="1" dirty="0" smtClean="0">
                    <a:solidFill>
                      <a:srgbClr val="0000FF"/>
                    </a:solidFill>
                  </a:rPr>
                  <a:t>% Synchronous speed</a:t>
                </a:r>
                <a:endParaRPr lang="ko-KR" altLang="en-US" sz="1200" i="1" dirty="0">
                  <a:solidFill>
                    <a:srgbClr val="0000FF"/>
                  </a:solidFill>
                </a:endParaRPr>
              </a:p>
            </p:txBody>
          </p:sp>
        </p:grpSp>
      </p:grpSp>
      <p:cxnSp>
        <p:nvCxnSpPr>
          <p:cNvPr id="11" name="직선 연결선 10"/>
          <p:cNvCxnSpPr/>
          <p:nvPr/>
        </p:nvCxnSpPr>
        <p:spPr>
          <a:xfrm>
            <a:off x="3030688" y="5834408"/>
            <a:ext cx="936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NEMA Motor 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특성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95536" y="1109643"/>
            <a:ext cx="8352928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기동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토크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(Starting Torque)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</a:t>
            </a:r>
            <a:r>
              <a:rPr lang="ko-KR" altLang="en-US" dirty="0" smtClean="0"/>
              <a:t> 기동</a:t>
            </a:r>
            <a:r>
              <a:rPr lang="en-US" altLang="ko-KR" dirty="0" smtClean="0"/>
              <a:t> </a:t>
            </a:r>
            <a:r>
              <a:rPr lang="ko-KR" altLang="en-US" dirty="0" smtClean="0"/>
              <a:t>토크는 그래프의 </a:t>
            </a:r>
            <a:r>
              <a:rPr lang="ko-KR" altLang="en-US" b="1" dirty="0" smtClean="0"/>
              <a:t>ⓐ</a:t>
            </a:r>
            <a:r>
              <a:rPr lang="ko-KR" altLang="en-US" dirty="0" smtClean="0"/>
              <a:t>상태이며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정격전압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주파수의 전원이 인가되어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회전할려는</a:t>
            </a:r>
            <a:r>
              <a:rPr lang="en-US" altLang="ko-KR" dirty="0" smtClean="0"/>
              <a:t> </a:t>
            </a:r>
            <a:r>
              <a:rPr lang="ko-KR" altLang="en-US" dirty="0" smtClean="0"/>
              <a:t>때의 토크이며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정지상태에 회전자가 돌지 않는 상태라는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점에서 </a:t>
            </a:r>
            <a:r>
              <a:rPr lang="en-US" altLang="ko-KR" dirty="0" smtClean="0"/>
              <a:t>locked rotor torque</a:t>
            </a:r>
            <a:r>
              <a:rPr lang="ko-KR" altLang="en-US" dirty="0" smtClean="0"/>
              <a:t>라고도 함</a:t>
            </a:r>
            <a:r>
              <a:rPr lang="en-US" altLang="ko-KR" dirty="0" smtClean="0"/>
              <a:t>.</a:t>
            </a:r>
          </a:p>
          <a:p>
            <a:endParaRPr lang="en-US" altLang="ko-KR" sz="2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최저 토크 </a:t>
            </a:r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(Pull-up Torque)</a:t>
            </a:r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sz="2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시동 후 가속될 때</a:t>
            </a:r>
            <a:r>
              <a:rPr lang="en-US" altLang="ko-KR" dirty="0" smtClean="0"/>
              <a:t>, </a:t>
            </a:r>
            <a:r>
              <a:rPr lang="ko-KR" altLang="en-US" b="1" dirty="0" smtClean="0"/>
              <a:t>ⓑ</a:t>
            </a:r>
            <a:r>
              <a:rPr lang="ko-KR" altLang="en-US" dirty="0" smtClean="0"/>
              <a:t>지점까지는 토크가 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약간 감소하는데</a:t>
            </a:r>
            <a:r>
              <a:rPr lang="en-US" altLang="ko-KR" dirty="0" smtClean="0"/>
              <a:t>, NEMA design B </a:t>
            </a:r>
            <a:r>
              <a:rPr lang="ko-KR" altLang="en-US" dirty="0" smtClean="0"/>
              <a:t>전동기는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기동 토크보다 약간 작고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전부하</a:t>
            </a:r>
            <a:r>
              <a:rPr lang="ko-KR" altLang="en-US" dirty="0" smtClean="0"/>
              <a:t> 토크보다는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크게 되는 것이 일반적임</a:t>
            </a:r>
            <a:r>
              <a:rPr lang="en-US" altLang="ko-KR" dirty="0" smtClean="0"/>
              <a:t>.</a:t>
            </a:r>
          </a:p>
          <a:p>
            <a:pPr lvl="0"/>
            <a:endParaRPr lang="en-US" altLang="ko-KR" sz="2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최대 토크 </a:t>
            </a:r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(Breakdown Torque)</a:t>
            </a:r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sz="2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>
                <a:solidFill>
                  <a:prstClr val="black"/>
                </a:solidFill>
              </a:rPr>
              <a:t>- </a:t>
            </a:r>
            <a:r>
              <a:rPr lang="ko-KR" altLang="en-US" dirty="0" smtClean="0">
                <a:solidFill>
                  <a:prstClr val="black"/>
                </a:solidFill>
              </a:rPr>
              <a:t>토크가</a:t>
            </a:r>
            <a:r>
              <a:rPr lang="en-US" altLang="ko-KR" dirty="0" smtClean="0">
                <a:solidFill>
                  <a:prstClr val="black"/>
                </a:solidFill>
              </a:rPr>
              <a:t> </a:t>
            </a:r>
            <a:r>
              <a:rPr lang="ko-KR" altLang="en-US" dirty="0" smtClean="0"/>
              <a:t>대략 </a:t>
            </a:r>
            <a:r>
              <a:rPr lang="en-US" altLang="ko-KR" dirty="0" smtClean="0"/>
              <a:t>200%</a:t>
            </a:r>
            <a:r>
              <a:rPr lang="ko-KR" altLang="en-US" dirty="0" smtClean="0"/>
              <a:t>가 되는 </a:t>
            </a:r>
            <a:r>
              <a:rPr lang="ko-KR" altLang="en-US" b="1" dirty="0" smtClean="0"/>
              <a:t>ⓒ</a:t>
            </a:r>
            <a:r>
              <a:rPr lang="ko-KR" altLang="en-US" dirty="0" smtClean="0"/>
              <a:t>지점에서 </a:t>
            </a:r>
            <a:endParaRPr lang="en-US" altLang="ko-KR" dirty="0" smtClean="0"/>
          </a:p>
          <a:p>
            <a:pPr lvl="0"/>
            <a:r>
              <a:rPr lang="en-US" altLang="ko-KR" dirty="0" smtClean="0"/>
              <a:t>   </a:t>
            </a:r>
            <a:r>
              <a:rPr lang="ko-KR" altLang="en-US" dirty="0" smtClean="0"/>
              <a:t>최대가 되는데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이를 최대 토오크라고 함</a:t>
            </a:r>
            <a:r>
              <a:rPr lang="en-US" altLang="ko-KR" dirty="0" smtClean="0"/>
              <a:t>.</a:t>
            </a:r>
          </a:p>
          <a:p>
            <a:pPr lvl="0"/>
            <a:endParaRPr lang="en-US" altLang="ko-KR" sz="2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ko-KR" altLang="en-US" sz="20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전부하</a:t>
            </a:r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토크 </a:t>
            </a:r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(Full-load Torque)</a:t>
            </a:r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sz="2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>
                <a:solidFill>
                  <a:prstClr val="black"/>
                </a:solidFill>
              </a:rPr>
              <a:t>- </a:t>
            </a:r>
            <a:r>
              <a:rPr lang="ko-KR" altLang="en-US" dirty="0" smtClean="0"/>
              <a:t>동기속도보다 약간 느린 </a:t>
            </a:r>
            <a:r>
              <a:rPr lang="ko-KR" altLang="en-US" b="1" dirty="0" smtClean="0"/>
              <a:t>ⓓ</a:t>
            </a:r>
            <a:r>
              <a:rPr lang="ko-KR" altLang="en-US" dirty="0" smtClean="0"/>
              <a:t>지점에서 운전됨</a:t>
            </a:r>
            <a:r>
              <a:rPr lang="en-US" altLang="ko-KR" dirty="0" smtClean="0"/>
              <a:t>.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5498812" y="2924944"/>
            <a:ext cx="3471059" cy="3384376"/>
            <a:chOff x="5498812" y="2924944"/>
            <a:chExt cx="3471059" cy="3384376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67959" y="2924944"/>
              <a:ext cx="3201912" cy="27790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직사각형 7"/>
            <p:cNvSpPr/>
            <p:nvPr/>
          </p:nvSpPr>
          <p:spPr>
            <a:xfrm>
              <a:off x="5498812" y="3501008"/>
              <a:ext cx="369332" cy="1412566"/>
            </a:xfrm>
            <a:prstGeom prst="rect">
              <a:avLst/>
            </a:prstGeom>
          </p:spPr>
          <p:txBody>
            <a:bodyPr vert="vert270" wrap="non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% Full-load Torque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6444208" y="5643705"/>
              <a:ext cx="2160240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% Synchronous speed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6084168" y="5939988"/>
              <a:ext cx="273630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속도에 따른 토크변화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07616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NEMA Motor 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특성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95536" y="1109643"/>
            <a:ext cx="5328592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부하에 따른 기동특성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스피드 </a:t>
            </a:r>
            <a:r>
              <a:rPr lang="en-US" altLang="ko-KR" dirty="0" smtClean="0">
                <a:latin typeface="+mn-ea"/>
              </a:rPr>
              <a:t>vs. </a:t>
            </a:r>
            <a:r>
              <a:rPr lang="ko-KR" altLang="en-US" dirty="0" smtClean="0">
                <a:latin typeface="+mn-ea"/>
              </a:rPr>
              <a:t>토크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곡선은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부하상태에서 전동기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특성을 이해하는데 유용함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우측 그림에서 </a:t>
            </a:r>
            <a:r>
              <a:rPr lang="en-US" altLang="ko-KR" dirty="0" smtClean="0">
                <a:latin typeface="+mn-ea"/>
              </a:rPr>
              <a:t>4</a:t>
            </a:r>
            <a:r>
              <a:rPr lang="ko-KR" altLang="en-US" dirty="0" smtClean="0">
                <a:latin typeface="+mn-ea"/>
              </a:rPr>
              <a:t>가지의 부하에 대한 예인데</a:t>
            </a:r>
            <a:r>
              <a:rPr lang="en-US" altLang="ko-KR" dirty="0" smtClean="0">
                <a:latin typeface="+mn-ea"/>
              </a:rPr>
              <a:t>, </a:t>
            </a: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본 전동기는 </a:t>
            </a:r>
            <a:r>
              <a:rPr lang="ko-KR" altLang="en-US" dirty="0" err="1" smtClean="0">
                <a:latin typeface="+mn-ea"/>
              </a:rPr>
              <a:t>정출력</a:t>
            </a:r>
            <a:r>
              <a:rPr lang="ko-KR" altLang="en-US" dirty="0" smtClean="0">
                <a:latin typeface="+mn-ea"/>
              </a:rPr>
              <a:t> 부하</a:t>
            </a:r>
            <a:r>
              <a:rPr lang="en-US" altLang="ko-KR" dirty="0" smtClean="0">
                <a:latin typeface="+mn-ea"/>
              </a:rPr>
              <a:t>1</a:t>
            </a:r>
            <a:r>
              <a:rPr lang="ko-KR" altLang="en-US" dirty="0" smtClean="0">
                <a:latin typeface="+mn-ea"/>
              </a:rPr>
              <a:t>과 정토크 부하</a:t>
            </a:r>
            <a:r>
              <a:rPr lang="en-US" altLang="ko-KR" dirty="0" smtClean="0">
                <a:latin typeface="+mn-ea"/>
              </a:rPr>
              <a:t>1</a:t>
            </a:r>
            <a:r>
              <a:rPr lang="ko-KR" altLang="en-US" dirty="0" smtClean="0">
                <a:latin typeface="+mn-ea"/>
              </a:rPr>
              <a:t>에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적합한 크기이며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가속에 문제가 없음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err="1" smtClean="0">
                <a:latin typeface="+mn-ea"/>
              </a:rPr>
              <a:t>정토크</a:t>
            </a:r>
            <a:r>
              <a:rPr lang="ko-KR" altLang="en-US" dirty="0" smtClean="0">
                <a:latin typeface="+mn-ea"/>
              </a:rPr>
              <a:t> 부하</a:t>
            </a:r>
            <a:r>
              <a:rPr lang="en-US" altLang="ko-KR" dirty="0" smtClean="0">
                <a:latin typeface="+mn-ea"/>
              </a:rPr>
              <a:t>2</a:t>
            </a:r>
            <a:r>
              <a:rPr lang="ko-KR" altLang="en-US" dirty="0" smtClean="0">
                <a:latin typeface="+mn-ea"/>
              </a:rPr>
              <a:t>는 기동토크가 충분치 않고</a:t>
            </a:r>
            <a:r>
              <a:rPr lang="en-US" altLang="ko-KR" dirty="0" smtClean="0">
                <a:latin typeface="+mn-ea"/>
              </a:rPr>
              <a:t>,</a:t>
            </a: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err="1" smtClean="0">
                <a:latin typeface="+mn-ea"/>
              </a:rPr>
              <a:t>정출력</a:t>
            </a:r>
            <a:r>
              <a:rPr lang="ko-KR" altLang="en-US" dirty="0" smtClean="0">
                <a:latin typeface="+mn-ea"/>
              </a:rPr>
              <a:t> 부하</a:t>
            </a:r>
            <a:r>
              <a:rPr lang="en-US" altLang="ko-KR" dirty="0" smtClean="0">
                <a:latin typeface="+mn-ea"/>
              </a:rPr>
              <a:t>2</a:t>
            </a:r>
            <a:r>
              <a:rPr lang="ko-KR" altLang="en-US" dirty="0" smtClean="0">
                <a:latin typeface="+mn-ea"/>
              </a:rPr>
              <a:t>는 </a:t>
            </a:r>
            <a:r>
              <a:rPr lang="en-US" altLang="ko-KR" dirty="0" smtClean="0">
                <a:latin typeface="+mn-ea"/>
              </a:rPr>
              <a:t>60% </a:t>
            </a:r>
            <a:r>
              <a:rPr lang="ko-KR" altLang="en-US" dirty="0" smtClean="0">
                <a:latin typeface="+mn-ea"/>
              </a:rPr>
              <a:t>이상의 속도는 가속이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불가능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err="1" smtClean="0">
                <a:latin typeface="+mn-ea"/>
              </a:rPr>
              <a:t>기동시</a:t>
            </a:r>
            <a:r>
              <a:rPr lang="ko-KR" altLang="en-US" dirty="0" smtClean="0">
                <a:latin typeface="+mn-ea"/>
              </a:rPr>
              <a:t> 과부하 </a:t>
            </a:r>
            <a:r>
              <a:rPr lang="ko-KR" altLang="en-US" dirty="0" err="1" smtClean="0">
                <a:latin typeface="+mn-ea"/>
              </a:rPr>
              <a:t>계전기가</a:t>
            </a:r>
            <a:r>
              <a:rPr lang="ko-KR" altLang="en-US" dirty="0" smtClean="0">
                <a:latin typeface="+mn-ea"/>
              </a:rPr>
              <a:t> 작동할 것임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endParaRPr lang="en-US" altLang="ko-KR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기동 전류 </a:t>
            </a:r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(Starting Current)</a:t>
            </a:r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sz="2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구속전류라고도 하는데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정지시</a:t>
            </a:r>
            <a:r>
              <a:rPr lang="ko-KR" altLang="en-US" dirty="0" smtClean="0"/>
              <a:t> 정격전원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인가하였을 때의 전류이며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en-US" altLang="ko-KR" dirty="0" smtClean="0">
                <a:latin typeface="+mn-ea"/>
              </a:rPr>
              <a:t>NEMA B </a:t>
            </a:r>
            <a:r>
              <a:rPr lang="ko-KR" altLang="en-US" dirty="0" smtClean="0">
                <a:latin typeface="+mn-ea"/>
              </a:rPr>
              <a:t>전동기는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일반적으로 </a:t>
            </a:r>
            <a:r>
              <a:rPr lang="ko-KR" altLang="en-US" dirty="0" err="1" smtClean="0">
                <a:latin typeface="+mn-ea"/>
              </a:rPr>
              <a:t>전부하</a:t>
            </a:r>
            <a:r>
              <a:rPr lang="ko-KR" altLang="en-US" dirty="0" smtClean="0">
                <a:latin typeface="+mn-ea"/>
              </a:rPr>
              <a:t> 전류의 </a:t>
            </a:r>
            <a:r>
              <a:rPr lang="en-US" altLang="ko-KR" dirty="0" smtClean="0">
                <a:latin typeface="+mn-ea"/>
              </a:rPr>
              <a:t>600-650% </a:t>
            </a:r>
            <a:r>
              <a:rPr lang="ko-KR" altLang="en-US" dirty="0" smtClean="0">
                <a:latin typeface="+mn-ea"/>
              </a:rPr>
              <a:t>임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endParaRPr lang="en-US" altLang="ko-KR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20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전부하</a:t>
            </a:r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전류 </a:t>
            </a:r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(Full-load Current)</a:t>
            </a:r>
            <a:r>
              <a:rPr lang="ko-KR" alt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endParaRPr lang="en-US" altLang="ko-KR" sz="2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en-US" altLang="ko-KR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정격전원이 인가되어 </a:t>
            </a:r>
            <a:r>
              <a:rPr lang="ko-KR" altLang="en-US" dirty="0" err="1" smtClean="0"/>
              <a:t>전부하로</a:t>
            </a:r>
            <a:r>
              <a:rPr lang="ko-KR" altLang="en-US" dirty="0" smtClean="0"/>
              <a:t> 운전될 때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흐르는 전류임</a:t>
            </a:r>
            <a:r>
              <a:rPr lang="en-US" altLang="ko-KR" dirty="0" smtClean="0"/>
              <a:t>.</a:t>
            </a:r>
          </a:p>
        </p:txBody>
      </p:sp>
      <p:grpSp>
        <p:nvGrpSpPr>
          <p:cNvPr id="11" name="그룹 10"/>
          <p:cNvGrpSpPr>
            <a:grpSpLocks noChangeAspect="1"/>
          </p:cNvGrpSpPr>
          <p:nvPr/>
        </p:nvGrpSpPr>
        <p:grpSpPr>
          <a:xfrm>
            <a:off x="5652121" y="1196752"/>
            <a:ext cx="2952327" cy="2670289"/>
            <a:chOff x="5680696" y="1052736"/>
            <a:chExt cx="2933502" cy="2653263"/>
          </a:xfrm>
        </p:grpSpPr>
        <p:pic>
          <p:nvPicPr>
            <p:cNvPr id="7170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940152" y="1052736"/>
              <a:ext cx="2581672" cy="24038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직사각형 5"/>
            <p:cNvSpPr/>
            <p:nvPr/>
          </p:nvSpPr>
          <p:spPr>
            <a:xfrm>
              <a:off x="5680696" y="1484784"/>
              <a:ext cx="369332" cy="1412566"/>
            </a:xfrm>
            <a:prstGeom prst="rect">
              <a:avLst/>
            </a:prstGeom>
          </p:spPr>
          <p:txBody>
            <a:bodyPr vert="vert270" wrap="non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% Full-load Torque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6453958" y="3429000"/>
              <a:ext cx="2160240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% Synchronous speed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12" name="그룹 11"/>
          <p:cNvGrpSpPr>
            <a:grpSpLocks noChangeAspect="1"/>
          </p:cNvGrpSpPr>
          <p:nvPr/>
        </p:nvGrpSpPr>
        <p:grpSpPr>
          <a:xfrm>
            <a:off x="5580112" y="3861049"/>
            <a:ext cx="2913044" cy="2520279"/>
            <a:chOff x="5508104" y="3933056"/>
            <a:chExt cx="2859482" cy="2581255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24128" y="3933056"/>
              <a:ext cx="2643458" cy="2423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직사각형 8"/>
            <p:cNvSpPr/>
            <p:nvPr/>
          </p:nvSpPr>
          <p:spPr>
            <a:xfrm>
              <a:off x="5508104" y="4419581"/>
              <a:ext cx="369332" cy="1431289"/>
            </a:xfrm>
            <a:prstGeom prst="rect">
              <a:avLst/>
            </a:prstGeom>
          </p:spPr>
          <p:txBody>
            <a:bodyPr vert="vert270" wrap="non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% Full-load current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6908544" y="6237312"/>
              <a:ext cx="720080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Time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97291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NEMA Motor </a:t>
            </a:r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특성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95536" y="1109643"/>
            <a:ext cx="5256584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NEMA Design A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</a:t>
            </a:r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NEMA B </a:t>
            </a:r>
            <a:r>
              <a:rPr lang="ko-KR" altLang="en-US" dirty="0" smtClean="0">
                <a:latin typeface="+mn-ea"/>
              </a:rPr>
              <a:t>전동기와 유사하나 일반적으로 기동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전류가 높으므로</a:t>
            </a:r>
            <a:r>
              <a:rPr lang="en-US" altLang="ko-KR" dirty="0" smtClean="0">
                <a:latin typeface="+mn-ea"/>
              </a:rPr>
              <a:t>,</a:t>
            </a:r>
            <a:r>
              <a:rPr lang="ko-KR" altLang="en-US" dirty="0" smtClean="0">
                <a:latin typeface="+mn-ea"/>
              </a:rPr>
              <a:t> 과전류 </a:t>
            </a:r>
            <a:r>
              <a:rPr lang="ko-KR" altLang="en-US" dirty="0" err="1" smtClean="0">
                <a:latin typeface="+mn-ea"/>
              </a:rPr>
              <a:t>계전기</a:t>
            </a:r>
            <a:r>
              <a:rPr lang="ko-KR" altLang="en-US" dirty="0" smtClean="0">
                <a:latin typeface="+mn-ea"/>
              </a:rPr>
              <a:t> 용량을 크게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준비해야 함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- NEMA A</a:t>
            </a:r>
            <a:r>
              <a:rPr lang="ko-KR" altLang="en-US" dirty="0" smtClean="0">
                <a:latin typeface="+mn-ea"/>
              </a:rPr>
              <a:t>와 </a:t>
            </a:r>
            <a:r>
              <a:rPr lang="en-US" altLang="ko-KR" dirty="0" smtClean="0">
                <a:latin typeface="+mn-ea"/>
              </a:rPr>
              <a:t>B</a:t>
            </a:r>
            <a:r>
              <a:rPr lang="ko-KR" altLang="en-US" dirty="0" smtClean="0">
                <a:latin typeface="+mn-ea"/>
              </a:rPr>
              <a:t>는 거의 같은 용도로 사용됨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endParaRPr lang="en-US" altLang="ko-KR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NEMA Design C</a:t>
            </a:r>
          </a:p>
          <a:p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NEMA C </a:t>
            </a:r>
            <a:r>
              <a:rPr lang="ko-KR" altLang="en-US" dirty="0" smtClean="0"/>
              <a:t>전동기는 </a:t>
            </a:r>
            <a:r>
              <a:rPr lang="ko-KR" altLang="en-US" dirty="0" err="1" smtClean="0"/>
              <a:t>중부하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컨베어나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크러셔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믹스 등과 같은 기동이 어려운 부하를 위하여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기동토크를 높게 설계함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기동전류는 상대적으로 낮고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슬립은 </a:t>
            </a:r>
            <a:r>
              <a:rPr lang="en-US" altLang="ko-KR" dirty="0" smtClean="0"/>
              <a:t>NEMA B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와 유사하여 </a:t>
            </a:r>
            <a:r>
              <a:rPr lang="en-US" altLang="ko-KR" dirty="0" smtClean="0"/>
              <a:t>5~200HP</a:t>
            </a:r>
            <a:r>
              <a:rPr lang="ko-KR" altLang="en-US" dirty="0" smtClean="0"/>
              <a:t>급에 사용됨</a:t>
            </a:r>
            <a:r>
              <a:rPr lang="en-US" altLang="ko-KR" dirty="0" smtClean="0"/>
              <a:t>.</a:t>
            </a:r>
          </a:p>
          <a:p>
            <a:endParaRPr lang="en-US" altLang="ko-KR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NEMA Design D</a:t>
            </a:r>
          </a:p>
          <a:p>
            <a:r>
              <a:rPr lang="en-US" altLang="ko-KR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NEMA D </a:t>
            </a:r>
            <a:r>
              <a:rPr lang="ko-KR" altLang="en-US" dirty="0" smtClean="0"/>
              <a:t>전동기의 기동 토크는 약 </a:t>
            </a:r>
            <a:r>
              <a:rPr lang="en-US" altLang="ko-KR" dirty="0" smtClean="0"/>
              <a:t>280%</a:t>
            </a:r>
            <a:r>
              <a:rPr lang="ko-KR" altLang="en-US" dirty="0" smtClean="0"/>
              <a:t>이며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최대토크가 없어 기동 후 토크는 점점 </a:t>
            </a:r>
            <a:r>
              <a:rPr lang="ko-KR" altLang="en-US" dirty="0" err="1" smtClean="0"/>
              <a:t>줄어듬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따라서 기동이 매우 어려운 펀치 프레스나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오일펌프 등에 사용되며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슬립이</a:t>
            </a:r>
            <a:r>
              <a:rPr lang="en-US" altLang="ko-KR" dirty="0" smtClean="0"/>
              <a:t> 5~13%</a:t>
            </a:r>
            <a:r>
              <a:rPr lang="ko-KR" altLang="en-US" dirty="0" smtClean="0"/>
              <a:t>나 됨</a:t>
            </a:r>
            <a:r>
              <a:rPr lang="en-US" altLang="ko-KR" dirty="0" smtClean="0"/>
              <a:t>.</a:t>
            </a:r>
          </a:p>
        </p:txBody>
      </p:sp>
      <p:grpSp>
        <p:nvGrpSpPr>
          <p:cNvPr id="21" name="그룹 20"/>
          <p:cNvGrpSpPr/>
          <p:nvPr/>
        </p:nvGrpSpPr>
        <p:grpSpPr>
          <a:xfrm>
            <a:off x="5896721" y="1109888"/>
            <a:ext cx="2852311" cy="2568745"/>
            <a:chOff x="5896721" y="1109888"/>
            <a:chExt cx="2852311" cy="2568745"/>
          </a:xfrm>
        </p:grpSpPr>
        <p:grpSp>
          <p:nvGrpSpPr>
            <p:cNvPr id="16" name="그룹 15"/>
            <p:cNvGrpSpPr/>
            <p:nvPr/>
          </p:nvGrpSpPr>
          <p:grpSpPr>
            <a:xfrm>
              <a:off x="5896721" y="1109888"/>
              <a:ext cx="2852311" cy="2568745"/>
              <a:chOff x="5896721" y="1052736"/>
              <a:chExt cx="2852311" cy="2568745"/>
            </a:xfrm>
          </p:grpSpPr>
          <p:pic>
            <p:nvPicPr>
              <p:cNvPr id="4" name="Picture 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156175" y="1052736"/>
                <a:ext cx="2409403" cy="23798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" name="직사각형 10"/>
              <p:cNvSpPr/>
              <p:nvPr/>
            </p:nvSpPr>
            <p:spPr>
              <a:xfrm>
                <a:off x="5896721" y="1556792"/>
                <a:ext cx="371702" cy="1421630"/>
              </a:xfrm>
              <a:prstGeom prst="rect">
                <a:avLst/>
              </a:prstGeom>
            </p:spPr>
            <p:txBody>
              <a:bodyPr vert="vert270" wrap="none">
                <a:spAutoFit/>
              </a:bodyPr>
              <a:lstStyle/>
              <a:p>
                <a:r>
                  <a:rPr lang="en-US" altLang="ko-KR" sz="1200" i="1" dirty="0" smtClean="0">
                    <a:solidFill>
                      <a:srgbClr val="0000FF"/>
                    </a:solidFill>
                  </a:rPr>
                  <a:t>% Full-load Torque</a:t>
                </a:r>
                <a:endParaRPr lang="ko-KR" altLang="en-US" sz="1200" i="1" dirty="0">
                  <a:solidFill>
                    <a:srgbClr val="0000FF"/>
                  </a:solidFill>
                </a:endParaRPr>
              </a:p>
            </p:txBody>
          </p:sp>
          <p:sp>
            <p:nvSpPr>
              <p:cNvPr id="12" name="직사각형 11"/>
              <p:cNvSpPr/>
              <p:nvPr/>
            </p:nvSpPr>
            <p:spPr>
              <a:xfrm>
                <a:off x="6574929" y="3342704"/>
                <a:ext cx="2174103" cy="278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sz="1200" i="1" dirty="0" smtClean="0">
                    <a:solidFill>
                      <a:srgbClr val="0000FF"/>
                    </a:solidFill>
                  </a:rPr>
                  <a:t>% Synchronous speed</a:t>
                </a:r>
                <a:endParaRPr lang="ko-KR" altLang="en-US" sz="1200" i="1" dirty="0">
                  <a:solidFill>
                    <a:srgbClr val="0000FF"/>
                  </a:solidFill>
                </a:endParaRPr>
              </a:p>
            </p:txBody>
          </p:sp>
        </p:grpSp>
        <p:sp>
          <p:nvSpPr>
            <p:cNvPr id="17" name="직사각형 16"/>
            <p:cNvSpPr/>
            <p:nvPr/>
          </p:nvSpPr>
          <p:spPr>
            <a:xfrm>
              <a:off x="6444208" y="2852936"/>
              <a:ext cx="1744388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600" b="1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NEMA Design C</a:t>
              </a: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5868144" y="3687888"/>
            <a:ext cx="2852311" cy="2750592"/>
            <a:chOff x="5868144" y="3687888"/>
            <a:chExt cx="2852311" cy="2750592"/>
          </a:xfrm>
        </p:grpSpPr>
        <p:grpSp>
          <p:nvGrpSpPr>
            <p:cNvPr id="15" name="그룹 14"/>
            <p:cNvGrpSpPr/>
            <p:nvPr/>
          </p:nvGrpSpPr>
          <p:grpSpPr>
            <a:xfrm>
              <a:off x="5868144" y="3687888"/>
              <a:ext cx="2852311" cy="2750592"/>
              <a:chOff x="5868144" y="3645024"/>
              <a:chExt cx="2852311" cy="2750592"/>
            </a:xfrm>
          </p:grpSpPr>
          <p:pic>
            <p:nvPicPr>
              <p:cNvPr id="5" name="Picture 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67181" y="3645024"/>
                <a:ext cx="2501460" cy="25727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3" name="직사각형 12"/>
              <p:cNvSpPr/>
              <p:nvPr/>
            </p:nvSpPr>
            <p:spPr>
              <a:xfrm>
                <a:off x="5868144" y="4100615"/>
                <a:ext cx="371702" cy="1421630"/>
              </a:xfrm>
              <a:prstGeom prst="rect">
                <a:avLst/>
              </a:prstGeom>
            </p:spPr>
            <p:txBody>
              <a:bodyPr vert="vert270" wrap="none">
                <a:spAutoFit/>
              </a:bodyPr>
              <a:lstStyle/>
              <a:p>
                <a:r>
                  <a:rPr lang="en-US" altLang="ko-KR" sz="1200" i="1" dirty="0" smtClean="0">
                    <a:solidFill>
                      <a:srgbClr val="0000FF"/>
                    </a:solidFill>
                  </a:rPr>
                  <a:t>% Full-load Torque</a:t>
                </a:r>
                <a:endParaRPr lang="ko-KR" altLang="en-US" sz="1200" i="1" dirty="0">
                  <a:solidFill>
                    <a:srgbClr val="0000FF"/>
                  </a:solidFill>
                </a:endParaRPr>
              </a:p>
            </p:txBody>
          </p:sp>
          <p:sp>
            <p:nvSpPr>
              <p:cNvPr id="14" name="직사각형 13"/>
              <p:cNvSpPr/>
              <p:nvPr/>
            </p:nvSpPr>
            <p:spPr>
              <a:xfrm>
                <a:off x="6546352" y="6116839"/>
                <a:ext cx="2174103" cy="278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sz="1200" i="1" dirty="0" smtClean="0">
                    <a:solidFill>
                      <a:srgbClr val="0000FF"/>
                    </a:solidFill>
                  </a:rPr>
                  <a:t>% Synchronous speed</a:t>
                </a:r>
                <a:endParaRPr lang="ko-KR" altLang="en-US" sz="1200" i="1" dirty="0">
                  <a:solidFill>
                    <a:srgbClr val="0000FF"/>
                  </a:solidFill>
                </a:endParaRPr>
              </a:p>
            </p:txBody>
          </p:sp>
        </p:grpSp>
        <p:sp>
          <p:nvSpPr>
            <p:cNvPr id="18" name="직사각형 17"/>
            <p:cNvSpPr/>
            <p:nvPr/>
          </p:nvSpPr>
          <p:spPr>
            <a:xfrm>
              <a:off x="6444208" y="5250686"/>
              <a:ext cx="176522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600" b="1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NEMA Design 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97291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6900" y="1484784"/>
            <a:ext cx="2709570" cy="197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직사각형 3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저감율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(</a:t>
            </a:r>
            <a:r>
              <a:rPr lang="en-US" altLang="ko-KR" sz="28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Derating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Factors)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95536" y="1109643"/>
            <a:ext cx="4824536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전압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변화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(Voltage Variation)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</a:t>
            </a:r>
            <a:r>
              <a:rPr lang="ko-KR" altLang="en-US" dirty="0" smtClean="0"/>
              <a:t> 전동기</a:t>
            </a:r>
            <a:r>
              <a:rPr lang="en-US" altLang="ko-KR" dirty="0" smtClean="0"/>
              <a:t> </a:t>
            </a:r>
            <a:r>
              <a:rPr lang="ko-KR" altLang="en-US" dirty="0" smtClean="0"/>
              <a:t>성능에 영향을 주는 요소는 운전시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필히 고려하여야 하는데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모든 전동기는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정격 전압과 주파수가 규정되어 있으며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일부는 </a:t>
            </a:r>
            <a:r>
              <a:rPr lang="ko-KR" altLang="en-US" dirty="0" err="1" smtClean="0"/>
              <a:t>양전압으로</a:t>
            </a:r>
            <a:r>
              <a:rPr lang="ko-KR" altLang="en-US" dirty="0" smtClean="0"/>
              <a:t> 된 것도 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우측 표에서는 </a:t>
            </a:r>
            <a:r>
              <a:rPr lang="en-US" altLang="ko-KR" dirty="0" smtClean="0"/>
              <a:t>MENA </a:t>
            </a:r>
            <a:r>
              <a:rPr lang="ko-KR" altLang="en-US" dirty="0" smtClean="0"/>
              <a:t>표준 전동기에서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표준 주파수에 대한 표준 전압을 나타냄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작은 전압변동에도 전동기 성능에 영향을</a:t>
            </a:r>
            <a:endParaRPr lang="en-US" altLang="ko-KR" dirty="0" smtClean="0"/>
          </a:p>
          <a:p>
            <a:r>
              <a:rPr lang="en-US" altLang="ko-KR" dirty="0" smtClean="0">
                <a:solidFill>
                  <a:prstClr val="black"/>
                </a:solidFill>
              </a:rPr>
              <a:t>   </a:t>
            </a:r>
            <a:r>
              <a:rPr lang="ko-KR" altLang="en-US" dirty="0" smtClean="0">
                <a:solidFill>
                  <a:prstClr val="black"/>
                </a:solidFill>
              </a:rPr>
              <a:t>줄 수 있으며</a:t>
            </a:r>
            <a:r>
              <a:rPr lang="en-US" altLang="ko-KR" dirty="0" smtClean="0">
                <a:solidFill>
                  <a:prstClr val="black"/>
                </a:solidFill>
              </a:rPr>
              <a:t>, </a:t>
            </a:r>
            <a:r>
              <a:rPr lang="ko-KR" altLang="en-US" dirty="0" smtClean="0">
                <a:solidFill>
                  <a:prstClr val="black"/>
                </a:solidFill>
              </a:rPr>
              <a:t>예를 들어 우측 그래프와 </a:t>
            </a:r>
            <a:endParaRPr lang="en-US" altLang="ko-KR" dirty="0" smtClean="0">
              <a:solidFill>
                <a:prstClr val="black"/>
              </a:solidFill>
            </a:endParaRPr>
          </a:p>
          <a:p>
            <a:r>
              <a:rPr lang="en-US" altLang="ko-KR" dirty="0" smtClean="0">
                <a:solidFill>
                  <a:prstClr val="black"/>
                </a:solidFill>
              </a:rPr>
              <a:t>   </a:t>
            </a:r>
            <a:r>
              <a:rPr lang="ko-KR" altLang="en-US" dirty="0" smtClean="0">
                <a:solidFill>
                  <a:prstClr val="black"/>
                </a:solidFill>
              </a:rPr>
              <a:t>같이 정격전압보다 </a:t>
            </a:r>
            <a:r>
              <a:rPr lang="en-US" altLang="ko-KR" dirty="0" smtClean="0">
                <a:solidFill>
                  <a:prstClr val="black"/>
                </a:solidFill>
              </a:rPr>
              <a:t>10% </a:t>
            </a:r>
            <a:r>
              <a:rPr lang="ko-KR" altLang="en-US" dirty="0" smtClean="0">
                <a:solidFill>
                  <a:prstClr val="black"/>
                </a:solidFill>
              </a:rPr>
              <a:t>낮은 전압이</a:t>
            </a:r>
            <a:endParaRPr lang="en-US" altLang="ko-KR" dirty="0" smtClean="0">
              <a:solidFill>
                <a:prstClr val="black"/>
              </a:solidFill>
            </a:endParaRPr>
          </a:p>
          <a:p>
            <a:r>
              <a:rPr lang="en-US" altLang="ko-KR" dirty="0" smtClean="0">
                <a:solidFill>
                  <a:prstClr val="black"/>
                </a:solidFill>
              </a:rPr>
              <a:t>   </a:t>
            </a:r>
            <a:r>
              <a:rPr lang="ko-KR" altLang="en-US" dirty="0" smtClean="0">
                <a:solidFill>
                  <a:prstClr val="black"/>
                </a:solidFill>
              </a:rPr>
              <a:t>인가되면 기동토크가 </a:t>
            </a:r>
            <a:r>
              <a:rPr lang="en-US" altLang="ko-KR" dirty="0" smtClean="0">
                <a:solidFill>
                  <a:prstClr val="black"/>
                </a:solidFill>
              </a:rPr>
              <a:t>20% </a:t>
            </a:r>
            <a:r>
              <a:rPr lang="ko-KR" altLang="en-US" dirty="0" smtClean="0">
                <a:solidFill>
                  <a:prstClr val="black"/>
                </a:solidFill>
              </a:rPr>
              <a:t>낮아져 </a:t>
            </a:r>
            <a:r>
              <a:rPr lang="ko-KR" altLang="en-US" dirty="0" err="1" smtClean="0">
                <a:solidFill>
                  <a:prstClr val="black"/>
                </a:solidFill>
              </a:rPr>
              <a:t>기동시</a:t>
            </a:r>
            <a:endParaRPr lang="en-US" altLang="ko-KR" dirty="0" smtClean="0">
              <a:solidFill>
                <a:prstClr val="black"/>
              </a:solidFill>
            </a:endParaRPr>
          </a:p>
          <a:p>
            <a:r>
              <a:rPr lang="en-US" altLang="ko-KR" dirty="0" smtClean="0">
                <a:solidFill>
                  <a:prstClr val="black"/>
                </a:solidFill>
              </a:rPr>
              <a:t>   </a:t>
            </a:r>
            <a:r>
              <a:rPr lang="ko-KR" altLang="en-US" dirty="0" smtClean="0">
                <a:solidFill>
                  <a:prstClr val="black"/>
                </a:solidFill>
              </a:rPr>
              <a:t>문제를 야기시킬 수도 있음</a:t>
            </a:r>
            <a:r>
              <a:rPr lang="en-US" altLang="ko-KR" dirty="0" smtClean="0">
                <a:solidFill>
                  <a:prstClr val="black"/>
                </a:solidFill>
              </a:rPr>
              <a:t>.</a:t>
            </a:r>
          </a:p>
          <a:p>
            <a:r>
              <a:rPr lang="en-US" altLang="ko-KR" dirty="0" smtClean="0">
                <a:solidFill>
                  <a:prstClr val="black"/>
                </a:solidFill>
              </a:rPr>
              <a:t> - </a:t>
            </a:r>
            <a:r>
              <a:rPr lang="ko-KR" altLang="en-US" dirty="0" smtClean="0">
                <a:solidFill>
                  <a:prstClr val="black"/>
                </a:solidFill>
              </a:rPr>
              <a:t>반대로 </a:t>
            </a:r>
            <a:r>
              <a:rPr lang="en-US" altLang="ko-KR" dirty="0" smtClean="0">
                <a:solidFill>
                  <a:prstClr val="black"/>
                </a:solidFill>
              </a:rPr>
              <a:t>10% </a:t>
            </a:r>
            <a:r>
              <a:rPr lang="ko-KR" altLang="en-US" dirty="0" smtClean="0">
                <a:solidFill>
                  <a:prstClr val="black"/>
                </a:solidFill>
              </a:rPr>
              <a:t>높은 전압에는 기동토크가</a:t>
            </a:r>
            <a:endParaRPr lang="en-US" altLang="ko-KR" dirty="0" smtClean="0">
              <a:solidFill>
                <a:prstClr val="black"/>
              </a:solidFill>
            </a:endParaRPr>
          </a:p>
          <a:p>
            <a:r>
              <a:rPr lang="en-US" altLang="ko-KR" dirty="0" smtClean="0">
                <a:solidFill>
                  <a:prstClr val="black"/>
                </a:solidFill>
              </a:rPr>
              <a:t>   20% </a:t>
            </a:r>
            <a:r>
              <a:rPr lang="ko-KR" altLang="en-US" dirty="0" smtClean="0">
                <a:solidFill>
                  <a:prstClr val="black"/>
                </a:solidFill>
              </a:rPr>
              <a:t>높아져</a:t>
            </a:r>
            <a:r>
              <a:rPr lang="en-US" altLang="ko-KR" dirty="0" smtClean="0">
                <a:solidFill>
                  <a:prstClr val="black"/>
                </a:solidFill>
              </a:rPr>
              <a:t>, </a:t>
            </a:r>
            <a:r>
              <a:rPr lang="ko-KR" altLang="en-US" dirty="0" smtClean="0">
                <a:solidFill>
                  <a:prstClr val="black"/>
                </a:solidFill>
              </a:rPr>
              <a:t>이로 인하여 </a:t>
            </a:r>
            <a:r>
              <a:rPr lang="ko-KR" altLang="en-US" dirty="0" err="1" smtClean="0">
                <a:solidFill>
                  <a:prstClr val="black"/>
                </a:solidFill>
              </a:rPr>
              <a:t>기동시</a:t>
            </a:r>
            <a:r>
              <a:rPr lang="ko-KR" altLang="en-US" dirty="0" smtClean="0">
                <a:solidFill>
                  <a:prstClr val="black"/>
                </a:solidFill>
              </a:rPr>
              <a:t> 부하기에</a:t>
            </a:r>
            <a:endParaRPr lang="en-US" altLang="ko-KR" dirty="0" smtClean="0">
              <a:solidFill>
                <a:prstClr val="black"/>
              </a:solidFill>
            </a:endParaRPr>
          </a:p>
          <a:p>
            <a:r>
              <a:rPr lang="en-US" altLang="ko-KR" dirty="0" smtClean="0">
                <a:solidFill>
                  <a:prstClr val="black"/>
                </a:solidFill>
              </a:rPr>
              <a:t>   </a:t>
            </a:r>
            <a:r>
              <a:rPr lang="ko-KR" altLang="en-US" dirty="0" smtClean="0">
                <a:solidFill>
                  <a:prstClr val="black"/>
                </a:solidFill>
              </a:rPr>
              <a:t>손상을 일으킬 수 있으며</a:t>
            </a:r>
            <a:r>
              <a:rPr lang="en-US" altLang="ko-KR" dirty="0" smtClean="0">
                <a:solidFill>
                  <a:prstClr val="black"/>
                </a:solidFill>
              </a:rPr>
              <a:t>, </a:t>
            </a:r>
            <a:r>
              <a:rPr lang="ko-KR" altLang="en-US" dirty="0" smtClean="0">
                <a:solidFill>
                  <a:prstClr val="black"/>
                </a:solidFill>
              </a:rPr>
              <a:t>예를 들면</a:t>
            </a:r>
            <a:r>
              <a:rPr lang="en-US" altLang="ko-KR" dirty="0" smtClean="0">
                <a:solidFill>
                  <a:prstClr val="black"/>
                </a:solidFill>
              </a:rPr>
              <a:t>,</a:t>
            </a:r>
          </a:p>
          <a:p>
            <a:r>
              <a:rPr lang="ko-KR" altLang="en-US" dirty="0" smtClean="0">
                <a:solidFill>
                  <a:prstClr val="black"/>
                </a:solidFill>
              </a:rPr>
              <a:t>   컨베이어는 </a:t>
            </a:r>
            <a:r>
              <a:rPr lang="ko-KR" altLang="en-US" dirty="0" err="1" smtClean="0">
                <a:solidFill>
                  <a:prstClr val="black"/>
                </a:solidFill>
              </a:rPr>
              <a:t>기동시</a:t>
            </a:r>
            <a:r>
              <a:rPr lang="ko-KR" altLang="en-US" dirty="0" smtClean="0">
                <a:solidFill>
                  <a:prstClr val="black"/>
                </a:solidFill>
              </a:rPr>
              <a:t> 매우 출렁일 수 있음</a:t>
            </a:r>
            <a:r>
              <a:rPr lang="en-US" altLang="ko-KR" dirty="0" smtClean="0">
                <a:solidFill>
                  <a:prstClr val="black"/>
                </a:solidFill>
              </a:rPr>
              <a:t>.</a:t>
            </a:r>
          </a:p>
          <a:p>
            <a:r>
              <a:rPr lang="ko-KR" altLang="en-US" dirty="0" smtClean="0">
                <a:solidFill>
                  <a:prstClr val="black"/>
                </a:solidFill>
              </a:rPr>
              <a:t> </a:t>
            </a:r>
            <a:r>
              <a:rPr lang="en-US" altLang="ko-KR" dirty="0" smtClean="0">
                <a:solidFill>
                  <a:prstClr val="black"/>
                </a:solidFill>
              </a:rPr>
              <a:t>- </a:t>
            </a:r>
            <a:r>
              <a:rPr lang="ko-KR" altLang="en-US" dirty="0" smtClean="0">
                <a:solidFill>
                  <a:prstClr val="black"/>
                </a:solidFill>
              </a:rPr>
              <a:t>또한 이런 전압변동은 기동전류나 온도</a:t>
            </a:r>
            <a:endParaRPr lang="en-US" altLang="ko-KR" dirty="0" smtClean="0">
              <a:solidFill>
                <a:prstClr val="black"/>
              </a:solidFill>
            </a:endParaRPr>
          </a:p>
          <a:p>
            <a:r>
              <a:rPr lang="en-US" altLang="ko-KR" dirty="0" smtClean="0">
                <a:solidFill>
                  <a:prstClr val="black"/>
                </a:solidFill>
              </a:rPr>
              <a:t>   </a:t>
            </a:r>
            <a:r>
              <a:rPr lang="ko-KR" altLang="en-US" dirty="0" smtClean="0">
                <a:solidFill>
                  <a:prstClr val="black"/>
                </a:solidFill>
              </a:rPr>
              <a:t>상승에 유사한 영향을 주게 됨</a:t>
            </a:r>
            <a:r>
              <a:rPr lang="en-US" altLang="ko-KR" dirty="0" smtClean="0">
                <a:solidFill>
                  <a:prstClr val="black"/>
                </a:solidFill>
              </a:rPr>
              <a:t>.</a:t>
            </a:r>
            <a:endParaRPr lang="en-US" altLang="ko-KR" dirty="0" smtClean="0"/>
          </a:p>
        </p:txBody>
      </p:sp>
      <p:grpSp>
        <p:nvGrpSpPr>
          <p:cNvPr id="8" name="그룹 7"/>
          <p:cNvGrpSpPr/>
          <p:nvPr/>
        </p:nvGrpSpPr>
        <p:grpSpPr>
          <a:xfrm>
            <a:off x="5381300" y="3692295"/>
            <a:ext cx="3357934" cy="2689033"/>
            <a:chOff x="5381300" y="3692295"/>
            <a:chExt cx="3357934" cy="2689033"/>
          </a:xfrm>
        </p:grpSpPr>
        <p:pic>
          <p:nvPicPr>
            <p:cNvPr id="11267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436096" y="3692295"/>
              <a:ext cx="3303138" cy="26890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직사각형 5"/>
            <p:cNvSpPr/>
            <p:nvPr/>
          </p:nvSpPr>
          <p:spPr>
            <a:xfrm>
              <a:off x="5381300" y="3758042"/>
              <a:ext cx="369332" cy="2407262"/>
            </a:xfrm>
            <a:prstGeom prst="rect">
              <a:avLst/>
            </a:prstGeom>
            <a:solidFill>
              <a:schemeClr val="bg1"/>
            </a:solidFill>
          </p:spPr>
          <p:txBody>
            <a:bodyPr vert="vert270" wrap="non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% Change in Motor Performance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6546352" y="6015540"/>
              <a:ext cx="1554040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% voltage Variation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97291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저감율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(</a:t>
            </a:r>
            <a:r>
              <a:rPr lang="en-US" altLang="ko-KR" sz="28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Derating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Factors)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95536" y="1109643"/>
            <a:ext cx="8352928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주파수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(Frequency)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</a:t>
            </a:r>
            <a:r>
              <a:rPr lang="ko-KR" altLang="en-US" dirty="0" smtClean="0"/>
              <a:t> 전동기 운전시 주파수 변동은 운전속도와 토크특성에 영향을 주게 됨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예를 들어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주파수가 </a:t>
            </a:r>
            <a:r>
              <a:rPr lang="en-US" altLang="ko-KR" dirty="0" smtClean="0"/>
              <a:t>5% </a:t>
            </a:r>
            <a:r>
              <a:rPr lang="ko-KR" altLang="en-US" dirty="0" smtClean="0"/>
              <a:t>증가하면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운전속도는 그대로 비례하여 </a:t>
            </a:r>
            <a:r>
              <a:rPr lang="en-US" altLang="ko-KR" dirty="0" smtClean="0"/>
              <a:t>5% </a:t>
            </a:r>
            <a:r>
              <a:rPr lang="ko-KR" altLang="en-US" dirty="0" smtClean="0"/>
              <a:t>증가하고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토크는 </a:t>
            </a:r>
            <a:r>
              <a:rPr lang="en-US" altLang="ko-KR" dirty="0" smtClean="0"/>
              <a:t>10% </a:t>
            </a:r>
            <a:r>
              <a:rPr lang="ko-KR" altLang="en-US" dirty="0" smtClean="0"/>
              <a:t>줄어들게 됨</a:t>
            </a:r>
            <a:r>
              <a:rPr lang="en-US" altLang="ko-KR" dirty="0" smtClean="0"/>
              <a:t>.</a:t>
            </a:r>
          </a:p>
          <a:p>
            <a:endParaRPr lang="en-US" altLang="ko-KR" sz="2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고도 와 주위온도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(Altitude &amp; Ambient Temperature)</a:t>
            </a:r>
          </a:p>
          <a:p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표준으로 설계된 전동기는 </a:t>
            </a:r>
            <a:r>
              <a:rPr lang="en-US" altLang="ko-KR" dirty="0" smtClean="0"/>
              <a:t>1000m </a:t>
            </a:r>
            <a:r>
              <a:rPr lang="ko-KR" altLang="en-US" dirty="0" smtClean="0"/>
              <a:t>이하에서 사용토록 되어 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만약 </a:t>
            </a:r>
            <a:r>
              <a:rPr lang="en-US" altLang="ko-KR" dirty="0" smtClean="0"/>
              <a:t>1000m </a:t>
            </a:r>
            <a:r>
              <a:rPr lang="ko-KR" altLang="en-US" dirty="0" smtClean="0"/>
              <a:t>이상의 장소에서는 공기밀도가 낮아 </a:t>
            </a:r>
            <a:r>
              <a:rPr lang="ko-KR" altLang="en-US" dirty="0" err="1" smtClean="0"/>
              <a:t>열방산이</a:t>
            </a:r>
            <a:r>
              <a:rPr lang="ko-KR" altLang="en-US" dirty="0" smtClean="0"/>
              <a:t> 어려워지게 되어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온도가 급격히 올라가게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따라서 모든 전동기는 고도에 따른 </a:t>
            </a:r>
            <a:r>
              <a:rPr lang="ko-KR" altLang="en-US" dirty="0" err="1" smtClean="0"/>
              <a:t>저감율을</a:t>
            </a:r>
            <a:r>
              <a:rPr lang="ko-KR" altLang="en-US" dirty="0" smtClean="0"/>
              <a:t> 아래 표와 같이 적용하고 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주위온도는 고도가 배로 증가함에 따라 </a:t>
            </a:r>
            <a:r>
              <a:rPr lang="en-US" altLang="ko-KR" dirty="0" smtClean="0"/>
              <a:t>10°C</a:t>
            </a:r>
            <a:r>
              <a:rPr lang="ko-KR" altLang="en-US" dirty="0" smtClean="0"/>
              <a:t>씩 낮아야만 냉각에 문제없음</a:t>
            </a:r>
            <a:r>
              <a:rPr lang="en-US" altLang="ko-KR" dirty="0" smtClean="0"/>
              <a:t>.</a:t>
            </a:r>
          </a:p>
        </p:txBody>
      </p:sp>
      <p:grpSp>
        <p:nvGrpSpPr>
          <p:cNvPr id="9" name="그룹 8"/>
          <p:cNvGrpSpPr/>
          <p:nvPr/>
        </p:nvGrpSpPr>
        <p:grpSpPr>
          <a:xfrm>
            <a:off x="827584" y="4653136"/>
            <a:ext cx="7704856" cy="1728192"/>
            <a:chOff x="827584" y="4653136"/>
            <a:chExt cx="7704856" cy="1728192"/>
          </a:xfrm>
        </p:grpSpPr>
        <p:pic>
          <p:nvPicPr>
            <p:cNvPr id="12290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27584" y="4653136"/>
              <a:ext cx="2736303" cy="1368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91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35895" y="4694566"/>
              <a:ext cx="2333625" cy="12547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92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084168" y="4708748"/>
              <a:ext cx="2448272" cy="12405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직사각형 7"/>
            <p:cNvSpPr/>
            <p:nvPr/>
          </p:nvSpPr>
          <p:spPr>
            <a:xfrm>
              <a:off x="2588028" y="6011996"/>
              <a:ext cx="403244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각 요소에 따른 특성변화 및 </a:t>
              </a:r>
              <a:r>
                <a:rPr lang="ko-KR" altLang="en-US" i="1" dirty="0" err="1" smtClean="0">
                  <a:solidFill>
                    <a:srgbClr val="0000FF"/>
                  </a:solidFill>
                </a:rPr>
                <a:t>저감율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07616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95536" y="1109643"/>
            <a:ext cx="8352928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전동기 </a:t>
            </a:r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가변속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운전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</a:t>
            </a:r>
            <a:r>
              <a:rPr lang="ko-KR" altLang="en-US" dirty="0" smtClean="0"/>
              <a:t> 많은 부하기에서 </a:t>
            </a:r>
            <a:r>
              <a:rPr lang="ko-KR" altLang="en-US" dirty="0" err="1" smtClean="0"/>
              <a:t>가변속</a:t>
            </a:r>
            <a:r>
              <a:rPr lang="ko-KR" altLang="en-US" dirty="0" smtClean="0"/>
              <a:t> 전동기를 원하고 있는데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속도를 결정하는 변수는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주파수와 </a:t>
            </a:r>
            <a:r>
              <a:rPr lang="ko-KR" altLang="en-US" dirty="0" err="1" smtClean="0"/>
              <a:t>극수이므로</a:t>
            </a:r>
            <a:r>
              <a:rPr lang="ko-KR" altLang="en-US" dirty="0" smtClean="0"/>
              <a:t> 가변주파수 구동장치를 사용하는 것이 가장 간단함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가변주파수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전압은 전동기의 전류와 토크에 영향을 주게 됨</a:t>
            </a:r>
            <a:r>
              <a:rPr lang="en-US" altLang="ko-KR" dirty="0" smtClean="0"/>
              <a:t>.</a:t>
            </a:r>
          </a:p>
          <a:p>
            <a:endParaRPr lang="en-US" altLang="ko-KR" sz="20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Volts per Hertz (V/Hz)</a:t>
            </a:r>
          </a:p>
          <a:p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주파수에 대한 </a:t>
            </a:r>
            <a:r>
              <a:rPr lang="ko-KR" altLang="en-US" dirty="0" err="1" smtClean="0"/>
              <a:t>전압비</a:t>
            </a:r>
            <a:r>
              <a:rPr lang="en-US" altLang="ko-KR" dirty="0" smtClean="0"/>
              <a:t>(V/Hz)</a:t>
            </a:r>
            <a:r>
              <a:rPr lang="ko-KR" altLang="en-US" dirty="0" smtClean="0"/>
              <a:t>는 전동기에 인가되는 주파수와 전압과의 비율임</a:t>
            </a:r>
            <a:r>
              <a:rPr lang="en-US" altLang="ko-KR" dirty="0" smtClean="0"/>
              <a:t>.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교류전동기 구동장치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(AC Motor Driver)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352178" y="3283118"/>
            <a:ext cx="6676206" cy="3087198"/>
            <a:chOff x="1352178" y="3283118"/>
            <a:chExt cx="6676206" cy="3087198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52178" y="3283118"/>
              <a:ext cx="3075806" cy="30871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076056" y="3290732"/>
              <a:ext cx="2952328" cy="30786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교류전동기 구동장치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(AC Motor Driver)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95536" y="1109643"/>
            <a:ext cx="828092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정토크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및 </a:t>
            </a:r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정출력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운전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en-US" altLang="ko-KR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교류 전원이 인가된 전동기는 전압과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주파수가 일정하기 때문에 일정 </a:t>
            </a:r>
            <a:r>
              <a:rPr lang="ko-KR" altLang="en-US" dirty="0" err="1" smtClean="0"/>
              <a:t>자속의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상태로 운전되는데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이런 운전상태를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정 토크 운전이라고 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AC </a:t>
            </a:r>
            <a:r>
              <a:rPr lang="ko-KR" altLang="en-US" dirty="0" smtClean="0"/>
              <a:t>인버터 드라이버를 사용하면 전압과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주파수를 조정하여 </a:t>
            </a:r>
            <a:r>
              <a:rPr lang="en-US" altLang="ko-KR" dirty="0" smtClean="0"/>
              <a:t>0Hz</a:t>
            </a:r>
            <a:r>
              <a:rPr lang="ko-KR" altLang="en-US" dirty="0" smtClean="0"/>
              <a:t>부터 정격주파수</a:t>
            </a:r>
            <a:endParaRPr lang="en-US" altLang="ko-KR" dirty="0" smtClean="0"/>
          </a:p>
          <a:p>
            <a:r>
              <a:rPr lang="en-US" altLang="ko-KR" dirty="0" smtClean="0"/>
              <a:t>   (</a:t>
            </a:r>
            <a:r>
              <a:rPr lang="ko-KR" altLang="en-US" dirty="0" smtClean="0"/>
              <a:t>일반적으로 </a:t>
            </a:r>
            <a:r>
              <a:rPr lang="en-US" altLang="ko-KR" dirty="0" smtClean="0"/>
              <a:t>60Hz)</a:t>
            </a:r>
            <a:r>
              <a:rPr lang="ko-KR" altLang="en-US" dirty="0" smtClean="0"/>
              <a:t>까지 정 토크로 운전이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가능하게 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 영역이 정 토크 구간임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V/Hz </a:t>
            </a:r>
            <a:r>
              <a:rPr lang="ko-KR" altLang="en-US" dirty="0" smtClean="0"/>
              <a:t>비가 일정하게 유지되는 전동기는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정 토크 특성을 가지게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부하 중에는 정격속도 이상으로 운전되는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것이 있는데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이는 정격전압이 유지된 상태에서 속도가 증가함에 따라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토크가 줄어들기 때문이며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이를  정출력 운전이라고 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만약 전동기를 </a:t>
            </a:r>
            <a:r>
              <a:rPr lang="ko-KR" altLang="en-US" dirty="0" err="1" smtClean="0"/>
              <a:t>정토크</a:t>
            </a:r>
            <a:r>
              <a:rPr lang="ko-KR" altLang="en-US" dirty="0" smtClean="0"/>
              <a:t> 및 </a:t>
            </a:r>
            <a:r>
              <a:rPr lang="ko-KR" altLang="en-US" dirty="0" err="1" smtClean="0"/>
              <a:t>정출력</a:t>
            </a:r>
            <a:r>
              <a:rPr lang="ko-KR" altLang="en-US" dirty="0" smtClean="0"/>
              <a:t> 운전을 한다면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정격속도까지는 정 </a:t>
            </a:r>
            <a:r>
              <a:rPr lang="ko-KR" altLang="en-US" dirty="0" err="1" smtClean="0"/>
              <a:t>전압비</a:t>
            </a:r>
            <a:endParaRPr lang="en-US" altLang="ko-KR" dirty="0" smtClean="0"/>
          </a:p>
          <a:p>
            <a:r>
              <a:rPr lang="en-US" altLang="ko-KR" dirty="0" smtClean="0"/>
              <a:t>    (V/Hz)</a:t>
            </a:r>
            <a:r>
              <a:rPr lang="ko-KR" altLang="en-US" dirty="0" smtClean="0"/>
              <a:t>를 유지하고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정격 이상의 속도</a:t>
            </a:r>
            <a:r>
              <a:rPr lang="en-US" altLang="ko-KR" dirty="0" smtClean="0"/>
              <a:t>(60Hz</a:t>
            </a:r>
            <a:r>
              <a:rPr lang="ko-KR" altLang="en-US" dirty="0" smtClean="0"/>
              <a:t>이상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에서는 전압비를 토크가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줄어드는 비로 같이 줄여서 운전함</a:t>
            </a:r>
            <a:r>
              <a:rPr lang="en-US" altLang="ko-KR" dirty="0" smtClean="0"/>
              <a:t>.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5076056" y="1484784"/>
            <a:ext cx="3513357" cy="2736304"/>
            <a:chOff x="5076056" y="1484784"/>
            <a:chExt cx="3513357" cy="2736304"/>
          </a:xfrm>
        </p:grpSpPr>
        <p:grpSp>
          <p:nvGrpSpPr>
            <p:cNvPr id="9" name="그룹 8"/>
            <p:cNvGrpSpPr/>
            <p:nvPr/>
          </p:nvGrpSpPr>
          <p:grpSpPr>
            <a:xfrm>
              <a:off x="5076056" y="1484784"/>
              <a:ext cx="3513357" cy="2378425"/>
              <a:chOff x="5220072" y="1484784"/>
              <a:chExt cx="3513357" cy="2378425"/>
            </a:xfrm>
          </p:grpSpPr>
          <p:pic>
            <p:nvPicPr>
              <p:cNvPr id="6" name="Picture 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508104" y="1484784"/>
                <a:ext cx="3225325" cy="21743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" name="직사각형 6"/>
              <p:cNvSpPr/>
              <p:nvPr/>
            </p:nvSpPr>
            <p:spPr>
              <a:xfrm>
                <a:off x="6731132" y="3645024"/>
                <a:ext cx="1153236" cy="2181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sz="1200" i="1" dirty="0" smtClean="0">
                    <a:solidFill>
                      <a:srgbClr val="0000FF"/>
                    </a:solidFill>
                  </a:rPr>
                  <a:t>Frequency Hz</a:t>
                </a:r>
                <a:endParaRPr lang="ko-KR" altLang="en-US" sz="1200" i="1" dirty="0">
                  <a:solidFill>
                    <a:srgbClr val="0000FF"/>
                  </a:solidFill>
                </a:endParaRPr>
              </a:p>
            </p:txBody>
          </p:sp>
          <p:sp>
            <p:nvSpPr>
              <p:cNvPr id="8" name="직사각형 7"/>
              <p:cNvSpPr/>
              <p:nvPr/>
            </p:nvSpPr>
            <p:spPr>
              <a:xfrm>
                <a:off x="5220072" y="1916832"/>
                <a:ext cx="369332" cy="987197"/>
              </a:xfrm>
              <a:prstGeom prst="rect">
                <a:avLst/>
              </a:prstGeom>
            </p:spPr>
            <p:txBody>
              <a:bodyPr vert="vert270" wrap="square">
                <a:spAutoFit/>
              </a:bodyPr>
              <a:lstStyle/>
              <a:p>
                <a:r>
                  <a:rPr lang="en-US" altLang="ko-KR" sz="1200" i="1" dirty="0" smtClean="0">
                    <a:solidFill>
                      <a:srgbClr val="0000FF"/>
                    </a:solidFill>
                  </a:rPr>
                  <a:t>Voltage V</a:t>
                </a:r>
                <a:endParaRPr lang="ko-KR" altLang="en-US" sz="1200" i="1" dirty="0">
                  <a:solidFill>
                    <a:srgbClr val="0000FF"/>
                  </a:solidFill>
                </a:endParaRPr>
              </a:p>
            </p:txBody>
          </p:sp>
        </p:grpSp>
        <p:sp>
          <p:nvSpPr>
            <p:cNvPr id="10" name="직사각형 9"/>
            <p:cNvSpPr/>
            <p:nvPr/>
          </p:nvSpPr>
          <p:spPr>
            <a:xfrm>
              <a:off x="5724128" y="3851756"/>
              <a:ext cx="266429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</a:t>
              </a:r>
              <a:r>
                <a:rPr lang="ko-KR" altLang="en-US" i="1" dirty="0" err="1" smtClean="0">
                  <a:solidFill>
                    <a:srgbClr val="0000FF"/>
                  </a:solidFill>
                </a:rPr>
                <a:t>정토크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 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및 </a:t>
              </a:r>
              <a:r>
                <a:rPr lang="ko-KR" altLang="en-US" i="1" dirty="0" err="1" smtClean="0">
                  <a:solidFill>
                    <a:srgbClr val="0000FF"/>
                  </a:solidFill>
                </a:rPr>
                <a:t>정출력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 운전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교류전동기 구동장치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(AC Motor Driver)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95536" y="1109643"/>
            <a:ext cx="612068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감압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주파수 기동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en-US" altLang="ko-KR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NEMA B </a:t>
            </a:r>
            <a:r>
              <a:rPr lang="ko-KR" altLang="en-US" dirty="0" smtClean="0"/>
              <a:t>전동기는 전 전압 기동 시에 기동토크와 기동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전류는 각각 </a:t>
            </a:r>
            <a:r>
              <a:rPr lang="en-US" altLang="ko-KR" dirty="0" smtClean="0"/>
              <a:t>150%, 600% </a:t>
            </a:r>
            <a:r>
              <a:rPr lang="ko-KR" altLang="en-US" dirty="0" smtClean="0"/>
              <a:t>정도되는데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이를 드라이버로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전압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주파수를 낮추어 기동하면 같은 동일 기동토크를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유지하면서도 기동전류를 </a:t>
            </a:r>
            <a:r>
              <a:rPr lang="en-US" altLang="ko-KR" dirty="0" smtClean="0"/>
              <a:t>150% </a:t>
            </a:r>
            <a:r>
              <a:rPr lang="ko-KR" altLang="en-US" dirty="0" smtClean="0"/>
              <a:t>정도로도 운전 가능함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오른쪽과 같이 </a:t>
            </a:r>
            <a:r>
              <a:rPr lang="ko-KR" altLang="ko-KR" dirty="0" smtClean="0"/>
              <a:t>전압</a:t>
            </a:r>
            <a:r>
              <a:rPr lang="en-US" altLang="ko-KR" dirty="0" smtClean="0"/>
              <a:t>, </a:t>
            </a:r>
            <a:r>
              <a:rPr lang="ko-KR" altLang="ko-KR" dirty="0" smtClean="0"/>
              <a:t>주파수를</a:t>
            </a:r>
            <a:r>
              <a:rPr lang="en-US" altLang="ko-KR" dirty="0" smtClean="0"/>
              <a:t> </a:t>
            </a:r>
            <a:r>
              <a:rPr lang="ko-KR" altLang="ko-KR" dirty="0" smtClean="0"/>
              <a:t>속도</a:t>
            </a:r>
            <a:r>
              <a:rPr lang="ko-KR" altLang="en-US" dirty="0" smtClean="0"/>
              <a:t>에 따라 </a:t>
            </a:r>
            <a:r>
              <a:rPr lang="ko-KR" altLang="en-US" dirty="0" err="1" smtClean="0"/>
              <a:t>가변시켜</a:t>
            </a:r>
            <a:r>
              <a:rPr lang="en-US" altLang="ko-KR" dirty="0" smtClean="0"/>
              <a:t> </a:t>
            </a:r>
          </a:p>
          <a:p>
            <a:r>
              <a:rPr lang="en-US" altLang="ko-KR" dirty="0" smtClean="0"/>
              <a:t>   T-S </a:t>
            </a:r>
            <a:r>
              <a:rPr lang="ko-KR" altLang="ko-KR" dirty="0" smtClean="0"/>
              <a:t>곡선을</a:t>
            </a:r>
            <a:r>
              <a:rPr lang="en-US" altLang="ko-KR" dirty="0" smtClean="0"/>
              <a:t> </a:t>
            </a:r>
            <a:r>
              <a:rPr lang="ko-KR" altLang="ko-KR" dirty="0" smtClean="0"/>
              <a:t>이동</a:t>
            </a:r>
            <a:r>
              <a:rPr lang="ko-KR" altLang="en-US" dirty="0" smtClean="0"/>
              <a:t>시키는 </a:t>
            </a:r>
            <a:r>
              <a:rPr lang="ko-KR" altLang="ko-KR" dirty="0" smtClean="0"/>
              <a:t>효과</a:t>
            </a:r>
            <a:r>
              <a:rPr lang="ko-KR" altLang="en-US" dirty="0" smtClean="0"/>
              <a:t>를 얻을 수 있으며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점선은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r>
              <a:rPr lang="ko-KR" altLang="ko-KR" dirty="0" smtClean="0"/>
              <a:t>사용하지 </a:t>
            </a:r>
            <a:r>
              <a:rPr lang="ko-KR" altLang="en-US" dirty="0" smtClean="0"/>
              <a:t>않는 부분인데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일부 부하에서 </a:t>
            </a:r>
            <a:r>
              <a:rPr lang="ko-KR" altLang="ko-KR" dirty="0" smtClean="0"/>
              <a:t>150%</a:t>
            </a:r>
            <a:r>
              <a:rPr lang="en-US" altLang="ko-KR" dirty="0" smtClean="0"/>
              <a:t> </a:t>
            </a:r>
            <a:r>
              <a:rPr lang="ko-KR" altLang="en-US" dirty="0" smtClean="0"/>
              <a:t>이상의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기동</a:t>
            </a:r>
            <a:r>
              <a:rPr lang="ko-KR" altLang="ko-KR" dirty="0" smtClean="0"/>
              <a:t>토크를</a:t>
            </a:r>
            <a:r>
              <a:rPr lang="en-US" altLang="ko-KR" dirty="0" smtClean="0"/>
              <a:t> </a:t>
            </a:r>
            <a:r>
              <a:rPr lang="ko-KR" altLang="en-US" dirty="0" smtClean="0"/>
              <a:t>요구할 때</a:t>
            </a:r>
            <a:r>
              <a:rPr lang="en-US" altLang="ko-KR" dirty="0" smtClean="0"/>
              <a:t> </a:t>
            </a:r>
            <a:r>
              <a:rPr lang="ko-KR" altLang="en-US" dirty="0" smtClean="0"/>
              <a:t>토크 점을 옮기는 것도 가능함</a:t>
            </a:r>
            <a:r>
              <a:rPr lang="en-US" altLang="ko-KR" dirty="0" smtClean="0"/>
              <a:t>.</a:t>
            </a:r>
          </a:p>
          <a:p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전동기 선택 및 드라이버와의 조합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/>
              <a:t>-</a:t>
            </a:r>
            <a:r>
              <a:rPr lang="ko-KR" altLang="en-US" dirty="0" smtClean="0"/>
              <a:t> 드라이버용 전동기 용량은 크게 산정하는 것이 일반적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인데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높은 주파수 운전이나 </a:t>
            </a:r>
            <a:r>
              <a:rPr lang="ko-KR" altLang="en-US" dirty="0" err="1" smtClean="0"/>
              <a:t>초저속에서도</a:t>
            </a:r>
            <a:r>
              <a:rPr lang="ko-KR" altLang="en-US" dirty="0" smtClean="0"/>
              <a:t> 냉각문제가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없어야 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또한 드라이버에서 발생되는 고조파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전압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스파이크에 대한 대책이 필요함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전동기와 드라이버 거리에 따라 케이블 </a:t>
            </a:r>
            <a:r>
              <a:rPr lang="ko-KR" altLang="en-US" dirty="0" err="1" smtClean="0"/>
              <a:t>커패시턴스가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커지면 이 충전전류로 인한 전압 스파이크가 심해짐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드라이버 구동되는 전동기는 </a:t>
            </a:r>
            <a:r>
              <a:rPr lang="en-US" altLang="ko-KR" dirty="0" smtClean="0"/>
              <a:t>S.F=1.15</a:t>
            </a:r>
            <a:r>
              <a:rPr lang="ko-KR" altLang="en-US" dirty="0" smtClean="0"/>
              <a:t>로 사용토록 추천</a:t>
            </a:r>
            <a:endParaRPr lang="en-US" altLang="ko-KR" dirty="0" smtClean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4797152"/>
            <a:ext cx="2232248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6908508" y="6011996"/>
            <a:ext cx="20559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(AC </a:t>
            </a:r>
            <a:r>
              <a:rPr lang="ko-KR" altLang="en-US" i="1" dirty="0" smtClean="0">
                <a:solidFill>
                  <a:srgbClr val="0000FF"/>
                </a:solidFill>
              </a:rPr>
              <a:t>인버터</a:t>
            </a:r>
            <a:r>
              <a:rPr lang="en-US" altLang="ko-KR" i="1" dirty="0" smtClean="0">
                <a:solidFill>
                  <a:srgbClr val="0000FF"/>
                </a:solidFill>
              </a:rPr>
              <a:t> </a:t>
            </a:r>
            <a:r>
              <a:rPr lang="ko-KR" altLang="en-US" i="1" dirty="0" smtClean="0">
                <a:solidFill>
                  <a:srgbClr val="0000FF"/>
                </a:solidFill>
              </a:rPr>
              <a:t>운전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6446847" y="1547500"/>
            <a:ext cx="2557397" cy="2601580"/>
            <a:chOff x="6446847" y="1547500"/>
            <a:chExt cx="2557397" cy="2601580"/>
          </a:xfrm>
        </p:grpSpPr>
        <p:grpSp>
          <p:nvGrpSpPr>
            <p:cNvPr id="9" name="그룹 8"/>
            <p:cNvGrpSpPr/>
            <p:nvPr/>
          </p:nvGrpSpPr>
          <p:grpSpPr>
            <a:xfrm>
              <a:off x="6446847" y="1547500"/>
              <a:ext cx="2348375" cy="2160240"/>
              <a:chOff x="5265036" y="1700808"/>
              <a:chExt cx="3590535" cy="3230650"/>
            </a:xfrm>
          </p:grpSpPr>
          <p:pic>
            <p:nvPicPr>
              <p:cNvPr id="15362" name="Picture 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5663523" y="1700808"/>
                <a:ext cx="3192048" cy="30320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" name="직사각형 4"/>
              <p:cNvSpPr/>
              <p:nvPr/>
            </p:nvSpPr>
            <p:spPr>
              <a:xfrm>
                <a:off x="5265036" y="2554529"/>
                <a:ext cx="371702" cy="1421630"/>
              </a:xfrm>
              <a:prstGeom prst="rect">
                <a:avLst/>
              </a:prstGeom>
            </p:spPr>
            <p:txBody>
              <a:bodyPr vert="vert270" wrap="none">
                <a:spAutoFit/>
              </a:bodyPr>
              <a:lstStyle/>
              <a:p>
                <a:r>
                  <a:rPr lang="en-US" altLang="ko-KR" sz="1200" i="1" dirty="0" smtClean="0">
                    <a:solidFill>
                      <a:srgbClr val="0000FF"/>
                    </a:solidFill>
                  </a:rPr>
                  <a:t>% Full-load Torque</a:t>
                </a:r>
                <a:endParaRPr lang="ko-KR" altLang="en-US" sz="1200" i="1" dirty="0">
                  <a:solidFill>
                    <a:srgbClr val="0000FF"/>
                  </a:solidFill>
                </a:endParaRPr>
              </a:p>
            </p:txBody>
          </p:sp>
          <p:sp>
            <p:nvSpPr>
              <p:cNvPr id="6" name="직사각형 5"/>
              <p:cNvSpPr/>
              <p:nvPr/>
            </p:nvSpPr>
            <p:spPr>
              <a:xfrm>
                <a:off x="5921575" y="4214621"/>
                <a:ext cx="2677034" cy="3286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sz="1200" i="1" dirty="0" smtClean="0">
                    <a:solidFill>
                      <a:srgbClr val="0000FF"/>
                    </a:solidFill>
                  </a:rPr>
                  <a:t>% Synchronous speed</a:t>
                </a:r>
                <a:endParaRPr lang="ko-KR" altLang="en-US" sz="1200" i="1" dirty="0">
                  <a:solidFill>
                    <a:srgbClr val="0000FF"/>
                  </a:solidFill>
                </a:endParaRPr>
              </a:p>
            </p:txBody>
          </p:sp>
          <p:sp>
            <p:nvSpPr>
              <p:cNvPr id="8" name="직사각형 7"/>
              <p:cNvSpPr/>
              <p:nvPr/>
            </p:nvSpPr>
            <p:spPr>
              <a:xfrm>
                <a:off x="6472056" y="4605161"/>
                <a:ext cx="1763233" cy="3262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sz="1200" i="1" dirty="0" smtClean="0">
                    <a:solidFill>
                      <a:srgbClr val="0000FF"/>
                    </a:solidFill>
                  </a:rPr>
                  <a:t>Frequency Hz</a:t>
                </a:r>
                <a:endParaRPr lang="ko-KR" altLang="en-US" sz="1200" i="1" dirty="0">
                  <a:solidFill>
                    <a:srgbClr val="0000FF"/>
                  </a:solidFill>
                </a:endParaRPr>
              </a:p>
            </p:txBody>
          </p:sp>
        </p:grpSp>
        <p:sp>
          <p:nvSpPr>
            <p:cNvPr id="12" name="직사각형 11"/>
            <p:cNvSpPr/>
            <p:nvPr/>
          </p:nvSpPr>
          <p:spPr>
            <a:xfrm>
              <a:off x="6516216" y="3779748"/>
              <a:ext cx="248802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전압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/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주파수 가변기동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5" y="3581656"/>
            <a:ext cx="4680521" cy="2511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05955" y="3573016"/>
            <a:ext cx="2942509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직사각형 3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전동기와 부하기기 연결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95536" y="1109643"/>
            <a:ext cx="835292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S-T Curve</a:t>
            </a:r>
            <a:r>
              <a:rPr lang="en-US" altLang="ko-KR" sz="2000" dirty="0" smtClean="0"/>
              <a:t> 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전동기 토크능력이 부하의 요구토크에 적합한지를 비교하는 방법 중 하나는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전동기의 </a:t>
            </a:r>
            <a:r>
              <a:rPr lang="en-US" altLang="ko-KR" dirty="0" smtClean="0"/>
              <a:t>S-T</a:t>
            </a:r>
            <a:r>
              <a:rPr lang="ko-KR" altLang="en-US" dirty="0" smtClean="0"/>
              <a:t>커브와 부하의 </a:t>
            </a:r>
            <a:r>
              <a:rPr lang="en-US" altLang="ko-KR" dirty="0" smtClean="0"/>
              <a:t>S-T </a:t>
            </a:r>
            <a:r>
              <a:rPr lang="ko-KR" altLang="en-US" dirty="0" smtClean="0"/>
              <a:t>커브를 비교하면 됨</a:t>
            </a:r>
            <a:r>
              <a:rPr lang="en-US" altLang="ko-KR" dirty="0" smtClean="0"/>
              <a:t>.</a:t>
            </a:r>
          </a:p>
          <a:p>
            <a:endParaRPr lang="en-US" altLang="ko-K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부하 </a:t>
            </a:r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토크특성표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</a:p>
          <a:p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아래와 같은 표에 의하여 부하의 토크 특성을 </a:t>
            </a:r>
            <a:r>
              <a:rPr lang="ko-KR" altLang="en-US" dirty="0" err="1" smtClean="0"/>
              <a:t>알수있음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NEMA MG 1</a:t>
            </a:r>
            <a:r>
              <a:rPr lang="ko-KR" altLang="en-US" dirty="0" smtClean="0"/>
              <a:t>에 이와 같은 일반적인 부하의 특성이 나타나 있음</a:t>
            </a:r>
            <a:r>
              <a:rPr lang="en-US" altLang="ko-KR" dirty="0" smtClean="0"/>
              <a:t>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5868144" y="6011996"/>
            <a:ext cx="2880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err="1" smtClean="0">
                <a:solidFill>
                  <a:srgbClr val="0000FF"/>
                </a:solidFill>
              </a:rPr>
              <a:t>부하별</a:t>
            </a:r>
            <a:r>
              <a:rPr lang="ko-KR" altLang="en-US" i="1" dirty="0" smtClean="0">
                <a:solidFill>
                  <a:srgbClr val="0000FF"/>
                </a:solidFill>
              </a:rPr>
              <a:t> 요구토크 </a:t>
            </a:r>
            <a:r>
              <a:rPr lang="ko-KR" altLang="en-US" i="1" dirty="0" err="1" smtClean="0">
                <a:solidFill>
                  <a:srgbClr val="0000FF"/>
                </a:solidFill>
              </a:rPr>
              <a:t>특성표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123728" y="6011996"/>
            <a:ext cx="23042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(Speed-Torque </a:t>
            </a:r>
            <a:r>
              <a:rPr lang="ko-KR" altLang="en-US" i="1" dirty="0" smtClean="0">
                <a:solidFill>
                  <a:srgbClr val="0000FF"/>
                </a:solidFill>
              </a:rPr>
              <a:t>커브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8148" y="1736260"/>
            <a:ext cx="4132324" cy="1620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직사각형 2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전동기와 부하기기 연결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95536" y="1109643"/>
            <a:ext cx="83529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부하 토크의 계산</a:t>
            </a:r>
            <a:r>
              <a:rPr lang="en-US" altLang="ko-KR" sz="2000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주어진 부하의 토크 특성을 구하는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가장 정확한 방법은 기기 제조사를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통하는 것이겠지만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다음과 같이 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간단히 측정할 수도 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우선 부하기 축에 </a:t>
            </a:r>
            <a:r>
              <a:rPr lang="ko-KR" altLang="en-US" dirty="0" err="1" smtClean="0"/>
              <a:t>풀리를</a:t>
            </a:r>
            <a:r>
              <a:rPr lang="ko-KR" altLang="en-US" dirty="0" smtClean="0"/>
              <a:t> 조립하고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풀리 외경에 줄을 묶어 이것을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스프링 저울에 연결한 후</a:t>
            </a:r>
            <a:r>
              <a:rPr lang="en-US" altLang="ko-KR" dirty="0" smtClean="0"/>
              <a:t>,</a:t>
            </a:r>
            <a:r>
              <a:rPr lang="ko-KR" altLang="en-US" dirty="0" smtClean="0"/>
              <a:t> 이 줄을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당겨서 축이 돌기 시작할 때의 값을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읽어 </a:t>
            </a:r>
            <a:r>
              <a:rPr lang="ko-KR" altLang="en-US" dirty="0" err="1" smtClean="0"/>
              <a:t>풀리의</a:t>
            </a:r>
            <a:r>
              <a:rPr lang="ko-KR" altLang="en-US" dirty="0" smtClean="0"/>
              <a:t> 반경을 곱하면 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예를 들어 </a:t>
            </a:r>
            <a:r>
              <a:rPr lang="ko-KR" altLang="en-US" dirty="0" err="1" smtClean="0"/>
              <a:t>풀리의</a:t>
            </a:r>
            <a:r>
              <a:rPr lang="ko-KR" altLang="en-US" dirty="0" smtClean="0"/>
              <a:t> 반경이 </a:t>
            </a:r>
            <a:r>
              <a:rPr lang="en-US" altLang="ko-KR" dirty="0" smtClean="0"/>
              <a:t>1m</a:t>
            </a:r>
            <a:r>
              <a:rPr lang="ko-KR" altLang="en-US" dirty="0" smtClean="0"/>
              <a:t>이고</a:t>
            </a:r>
            <a:r>
              <a:rPr lang="en-US" altLang="ko-KR" dirty="0" smtClean="0"/>
              <a:t>, 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축을 돌리는데 필요한 힘이 </a:t>
            </a:r>
            <a:r>
              <a:rPr lang="en-US" altLang="ko-KR" dirty="0" smtClean="0"/>
              <a:t>10Kg</a:t>
            </a:r>
            <a:r>
              <a:rPr lang="ko-KR" altLang="en-US" dirty="0" smtClean="0"/>
              <a:t>이라면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요구 토크는 </a:t>
            </a:r>
            <a:r>
              <a:rPr lang="en-US" altLang="ko-KR" dirty="0" smtClean="0"/>
              <a:t>10Kg.m</a:t>
            </a:r>
            <a:r>
              <a:rPr lang="ko-KR" altLang="en-US" dirty="0" smtClean="0"/>
              <a:t>가 되는데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 값은 요구 기동토오크임에 유의하여야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하며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전부하</a:t>
            </a:r>
            <a:r>
              <a:rPr lang="ko-KR" altLang="en-US" dirty="0" smtClean="0"/>
              <a:t> 토크는 속도에 따라 변화할 것임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S-T </a:t>
            </a:r>
            <a:r>
              <a:rPr lang="ko-KR" altLang="en-US" dirty="0" smtClean="0"/>
              <a:t>커브의 어떠한 점에서도 전동기의 토크는 부하기가 요구하는 토크보다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커야만 기동이 가능하며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만약 작으면</a:t>
            </a:r>
            <a:r>
              <a:rPr lang="en-US" altLang="ko-KR" dirty="0" smtClean="0"/>
              <a:t> </a:t>
            </a:r>
            <a:r>
              <a:rPr lang="ko-KR" altLang="en-US" dirty="0" smtClean="0"/>
              <a:t>기동 실패가 되거나 </a:t>
            </a:r>
            <a:r>
              <a:rPr lang="ko-KR" altLang="en-US" dirty="0" err="1" smtClean="0"/>
              <a:t>기동시</a:t>
            </a:r>
            <a:r>
              <a:rPr lang="ko-KR" altLang="en-US" dirty="0" smtClean="0"/>
              <a:t> 과부하가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되어 </a:t>
            </a:r>
            <a:r>
              <a:rPr lang="ko-KR" altLang="en-US" dirty="0" err="1" smtClean="0"/>
              <a:t>보호계전기가</a:t>
            </a:r>
            <a:r>
              <a:rPr lang="ko-KR" altLang="en-US" dirty="0" smtClean="0"/>
              <a:t> 작동하여 전동기를 전원과 분리시키게 될 것임</a:t>
            </a:r>
            <a:r>
              <a:rPr lang="en-US" altLang="ko-KR" dirty="0" smtClean="0"/>
              <a:t>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5364088" y="3491716"/>
            <a:ext cx="2880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요구 기동토크 측정방법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910872" y="1498036"/>
            <a:ext cx="43424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i="1" dirty="0" smtClean="0">
                <a:solidFill>
                  <a:srgbClr val="0000FF"/>
                </a:solidFill>
              </a:rPr>
              <a:t>힘</a:t>
            </a:r>
            <a:endParaRPr lang="ko-KR" altLang="en-US" sz="1400" i="1" dirty="0">
              <a:solidFill>
                <a:srgbClr val="0000FF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372200" y="2658398"/>
            <a:ext cx="19442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i="1" dirty="0" smtClean="0">
                <a:solidFill>
                  <a:srgbClr val="0000FF"/>
                </a:solidFill>
                <a:latin typeface="+mn-ea"/>
              </a:rPr>
              <a:t>토크 </a:t>
            </a:r>
            <a:r>
              <a:rPr lang="en-US" altLang="ko-KR" sz="1600" i="1" dirty="0" smtClean="0">
                <a:solidFill>
                  <a:srgbClr val="0000FF"/>
                </a:solidFill>
                <a:latin typeface="+mn-ea"/>
              </a:rPr>
              <a:t>= </a:t>
            </a:r>
            <a:r>
              <a:rPr lang="ko-KR" altLang="en-US" sz="1600" i="1" dirty="0" smtClean="0">
                <a:solidFill>
                  <a:srgbClr val="0000FF"/>
                </a:solidFill>
                <a:latin typeface="+mn-ea"/>
              </a:rPr>
              <a:t>힘 </a:t>
            </a:r>
            <a:r>
              <a:rPr lang="en-US" altLang="ko-KR" sz="1600" i="1" dirty="0" smtClean="0">
                <a:solidFill>
                  <a:srgbClr val="0000FF"/>
                </a:solidFill>
                <a:latin typeface="+mn-ea"/>
              </a:rPr>
              <a:t>x  </a:t>
            </a:r>
            <a:r>
              <a:rPr lang="ko-KR" altLang="en-US" sz="1600" i="1" dirty="0" smtClean="0">
                <a:solidFill>
                  <a:srgbClr val="0000FF"/>
                </a:solidFill>
                <a:latin typeface="+mn-ea"/>
              </a:rPr>
              <a:t>반경</a:t>
            </a:r>
            <a:endParaRPr lang="ko-KR" altLang="en-US" sz="1600" i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668616" y="2159360"/>
            <a:ext cx="12157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i="1" dirty="0" smtClean="0">
                <a:solidFill>
                  <a:srgbClr val="0000FF"/>
                </a:solidFill>
              </a:rPr>
              <a:t>스프링 저울</a:t>
            </a:r>
            <a:endParaRPr lang="ko-KR" altLang="en-US" sz="1400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전동기와 부하기기 연결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95536" y="1109643"/>
            <a:ext cx="842493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원심 펌프</a:t>
            </a:r>
            <a:r>
              <a:rPr lang="en-US" altLang="ko-KR" sz="2000" dirty="0" smtClean="0"/>
              <a:t> 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아래 그림과 같은 원심펌프는 기동 시 대략 전부하의 </a:t>
            </a:r>
            <a:r>
              <a:rPr lang="en-US" altLang="ko-KR" dirty="0" smtClean="0"/>
              <a:t>20% </a:t>
            </a:r>
            <a:r>
              <a:rPr lang="ko-KR" altLang="en-US" dirty="0" smtClean="0"/>
              <a:t>토크만 필요로 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이는 속도에 따라 약간 줄었다 다시 증가하며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가변 토크 부하의 대표적 예임</a:t>
            </a:r>
            <a:r>
              <a:rPr lang="en-US" altLang="ko-KR" dirty="0" smtClean="0"/>
              <a:t>.</a:t>
            </a:r>
          </a:p>
          <a:p>
            <a:endParaRPr lang="en-US" altLang="ko-K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Screw Down Actuator</a:t>
            </a:r>
          </a:p>
          <a:p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Screw down actuator</a:t>
            </a:r>
            <a:r>
              <a:rPr lang="ko-KR" altLang="en-US" dirty="0" smtClean="0"/>
              <a:t>는 기동시 요구 토크가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전부하</a:t>
            </a:r>
            <a:r>
              <a:rPr lang="ko-KR" altLang="en-US" dirty="0" smtClean="0"/>
              <a:t> 토크의 </a:t>
            </a:r>
            <a:r>
              <a:rPr lang="en-US" altLang="ko-KR" dirty="0" smtClean="0"/>
              <a:t>200%</a:t>
            </a:r>
            <a:r>
              <a:rPr lang="ko-KR" altLang="en-US" dirty="0" smtClean="0"/>
              <a:t>이므로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r>
              <a:rPr lang="en-US" altLang="ko-KR" dirty="0" smtClean="0"/>
              <a:t>NEMA B </a:t>
            </a:r>
            <a:r>
              <a:rPr lang="ko-KR" altLang="en-US" dirty="0" smtClean="0"/>
              <a:t>전동기는 기동이 불가능하며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NEMA D </a:t>
            </a:r>
            <a:r>
              <a:rPr lang="ko-KR" altLang="en-US" dirty="0" smtClean="0"/>
              <a:t>전동기를 사용하여 해결함</a:t>
            </a:r>
            <a:r>
              <a:rPr lang="en-US" altLang="ko-KR" dirty="0" smtClean="0"/>
              <a:t>.</a:t>
            </a:r>
          </a:p>
        </p:txBody>
      </p:sp>
      <p:grpSp>
        <p:nvGrpSpPr>
          <p:cNvPr id="17" name="그룹 16"/>
          <p:cNvGrpSpPr/>
          <p:nvPr/>
        </p:nvGrpSpPr>
        <p:grpSpPr>
          <a:xfrm>
            <a:off x="1403648" y="3717032"/>
            <a:ext cx="2819974" cy="2592288"/>
            <a:chOff x="1763688" y="3789040"/>
            <a:chExt cx="2819974" cy="2592288"/>
          </a:xfrm>
        </p:grpSpPr>
        <p:grpSp>
          <p:nvGrpSpPr>
            <p:cNvPr id="8" name="그룹 7"/>
            <p:cNvGrpSpPr/>
            <p:nvPr/>
          </p:nvGrpSpPr>
          <p:grpSpPr>
            <a:xfrm>
              <a:off x="1763688" y="3789040"/>
              <a:ext cx="2819974" cy="2237849"/>
              <a:chOff x="5784474" y="1340768"/>
              <a:chExt cx="2819974" cy="2237849"/>
            </a:xfrm>
          </p:grpSpPr>
          <p:pic>
            <p:nvPicPr>
              <p:cNvPr id="19458" name="Picture 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012160" y="1340768"/>
                <a:ext cx="2370981" cy="20014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" name="직사각형 5"/>
              <p:cNvSpPr/>
              <p:nvPr/>
            </p:nvSpPr>
            <p:spPr>
              <a:xfrm>
                <a:off x="5784474" y="1631572"/>
                <a:ext cx="371702" cy="1421630"/>
              </a:xfrm>
              <a:prstGeom prst="rect">
                <a:avLst/>
              </a:prstGeom>
            </p:spPr>
            <p:txBody>
              <a:bodyPr vert="vert270" wrap="none">
                <a:spAutoFit/>
              </a:bodyPr>
              <a:lstStyle/>
              <a:p>
                <a:r>
                  <a:rPr lang="en-US" altLang="ko-KR" sz="1200" i="1" dirty="0" smtClean="0">
                    <a:solidFill>
                      <a:srgbClr val="0000FF"/>
                    </a:solidFill>
                  </a:rPr>
                  <a:t>% Full-load Torque</a:t>
                </a:r>
                <a:endParaRPr lang="ko-KR" altLang="en-US" sz="1200" i="1" dirty="0">
                  <a:solidFill>
                    <a:srgbClr val="0000FF"/>
                  </a:solidFill>
                </a:endParaRPr>
              </a:p>
            </p:txBody>
          </p:sp>
          <p:sp>
            <p:nvSpPr>
              <p:cNvPr id="7" name="직사각형 6"/>
              <p:cNvSpPr/>
              <p:nvPr/>
            </p:nvSpPr>
            <p:spPr>
              <a:xfrm>
                <a:off x="6430345" y="3299840"/>
                <a:ext cx="2174103" cy="278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sz="1200" i="1" dirty="0" smtClean="0">
                    <a:solidFill>
                      <a:srgbClr val="0000FF"/>
                    </a:solidFill>
                  </a:rPr>
                  <a:t>% Synchronous speed</a:t>
                </a:r>
                <a:endParaRPr lang="ko-KR" altLang="en-US" sz="1200" i="1" dirty="0">
                  <a:solidFill>
                    <a:srgbClr val="0000FF"/>
                  </a:solidFill>
                </a:endParaRPr>
              </a:p>
            </p:txBody>
          </p:sp>
        </p:grpSp>
        <p:sp>
          <p:nvSpPr>
            <p:cNvPr id="12" name="직사각형 11"/>
            <p:cNvSpPr/>
            <p:nvPr/>
          </p:nvSpPr>
          <p:spPr>
            <a:xfrm>
              <a:off x="2051720" y="6011996"/>
              <a:ext cx="237626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원심펌프 토크특성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5076056" y="3212976"/>
            <a:ext cx="3672408" cy="3096344"/>
            <a:chOff x="5436096" y="3501008"/>
            <a:chExt cx="3672408" cy="3096344"/>
          </a:xfrm>
        </p:grpSpPr>
        <p:pic>
          <p:nvPicPr>
            <p:cNvPr id="1945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969296" y="3501008"/>
              <a:ext cx="2401278" cy="2592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직사각형 12"/>
            <p:cNvSpPr/>
            <p:nvPr/>
          </p:nvSpPr>
          <p:spPr>
            <a:xfrm>
              <a:off x="5436096" y="6228020"/>
              <a:ext cx="367240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(Screw down actuator 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토크 특성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5741610" y="4077072"/>
              <a:ext cx="371702" cy="1421630"/>
            </a:xfrm>
            <a:prstGeom prst="rect">
              <a:avLst/>
            </a:prstGeom>
          </p:spPr>
          <p:txBody>
            <a:bodyPr vert="vert270" wrap="non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% Full-load Torque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387481" y="6016255"/>
              <a:ext cx="2174103" cy="278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% Synchronous speed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보호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95536" y="1109643"/>
            <a:ext cx="820891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전동기 외피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전동기의 외피는 각 구조물을 서로 지지하는 것뿐 아니라 내부를 외부의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습기나 다른 이물로 </a:t>
            </a:r>
            <a:r>
              <a:rPr lang="ko-KR" altLang="en-US" dirty="0" err="1" smtClean="0"/>
              <a:t>부터</a:t>
            </a:r>
            <a:r>
              <a:rPr lang="ko-KR" altLang="en-US" dirty="0" smtClean="0"/>
              <a:t> 내부를 보호하고 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보호등급은 외피 형태에 달려있으며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이는 또한 전동기 냉각과도 관계있음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전동기는 크게 개방형과 </a:t>
            </a:r>
            <a:r>
              <a:rPr lang="ko-KR" altLang="en-US" dirty="0" err="1" smtClean="0"/>
              <a:t>밀폐형으로</a:t>
            </a:r>
            <a:r>
              <a:rPr lang="ko-KR" altLang="en-US" dirty="0" smtClean="0"/>
              <a:t> 구분됨</a:t>
            </a:r>
            <a:r>
              <a:rPr lang="en-US" altLang="ko-KR" dirty="0" smtClean="0"/>
              <a:t>.</a:t>
            </a:r>
          </a:p>
          <a:p>
            <a:endParaRPr lang="en-US" altLang="ko-KR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개방방적형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(Open Drip Proof ; ODP)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개방형은 냉각공기가 전동기 내부로 통하는 것이 허용됨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개방형의 한가지인 </a:t>
            </a:r>
            <a:r>
              <a:rPr lang="ko-KR" altLang="en-US" dirty="0" err="1" smtClean="0"/>
              <a:t>방적형</a:t>
            </a:r>
            <a:r>
              <a:rPr lang="en-US" altLang="ko-KR" dirty="0" smtClean="0"/>
              <a:t>(ODP)</a:t>
            </a:r>
            <a:r>
              <a:rPr lang="ko-KR" altLang="en-US" dirty="0" smtClean="0"/>
              <a:t>은</a:t>
            </a:r>
            <a:r>
              <a:rPr lang="en-US" altLang="ko-KR" dirty="0" smtClean="0"/>
              <a:t> </a:t>
            </a:r>
            <a:r>
              <a:rPr lang="ko-KR" altLang="en-US" dirty="0" smtClean="0"/>
              <a:t>통풍을 위한 </a:t>
            </a:r>
            <a:r>
              <a:rPr lang="ko-KR" altLang="en-US" dirty="0" err="1" smtClean="0"/>
              <a:t>벤트가</a:t>
            </a:r>
            <a:r>
              <a:rPr lang="ko-KR" altLang="en-US" dirty="0" smtClean="0"/>
              <a:t> 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err="1" smtClean="0"/>
              <a:t>회전자에</a:t>
            </a:r>
            <a:r>
              <a:rPr lang="ko-KR" altLang="en-US" dirty="0" smtClean="0"/>
              <a:t> 부착된 팬은 전동기가 운전시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공기를 전동기 내부로 통과시킴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수평설치된</a:t>
            </a:r>
            <a:r>
              <a:rPr lang="ko-KR" altLang="en-US" dirty="0" smtClean="0"/>
              <a:t> 전동기에서 </a:t>
            </a:r>
            <a:r>
              <a:rPr lang="ko-KR" altLang="en-US" dirty="0" err="1" smtClean="0"/>
              <a:t>벤트는</a:t>
            </a:r>
            <a:r>
              <a:rPr lang="ko-KR" altLang="en-US" dirty="0" smtClean="0"/>
              <a:t> 수직에서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r>
              <a:rPr lang="en-US" altLang="ko-KR" dirty="0" smtClean="0"/>
              <a:t>15° </a:t>
            </a:r>
            <a:r>
              <a:rPr lang="ko-KR" altLang="en-US" dirty="0" smtClean="0"/>
              <a:t>각도에서 떨어지는 액체나 </a:t>
            </a:r>
            <a:r>
              <a:rPr lang="ko-KR" altLang="en-US" dirty="0" err="1" smtClean="0"/>
              <a:t>고체물이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전동기 내부로 침입되지 않는 구조임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수직면 즉</a:t>
            </a:r>
            <a:r>
              <a:rPr lang="en-US" altLang="ko-KR" dirty="0" smtClean="0"/>
              <a:t>,</a:t>
            </a:r>
            <a:r>
              <a:rPr lang="ko-KR" altLang="en-US" dirty="0" smtClean="0"/>
              <a:t> 벽이나 </a:t>
            </a:r>
            <a:r>
              <a:rPr lang="ko-KR" altLang="en-US" dirty="0" err="1" smtClean="0"/>
              <a:t>판넬에</a:t>
            </a:r>
            <a:r>
              <a:rPr lang="ko-KR" altLang="en-US" dirty="0" smtClean="0"/>
              <a:t> 설치될 때는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특별한 </a:t>
            </a:r>
            <a:r>
              <a:rPr lang="ko-KR" altLang="en-US" dirty="0" err="1" smtClean="0"/>
              <a:t>카바가</a:t>
            </a:r>
            <a:r>
              <a:rPr lang="ko-KR" altLang="en-US" dirty="0" smtClean="0"/>
              <a:t> 필요할 것임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ODP </a:t>
            </a:r>
            <a:r>
              <a:rPr lang="ko-KR" altLang="en-US" dirty="0" smtClean="0"/>
              <a:t>보호방식은 주위의 오염으로부터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분리되어 있는 장소에 사용됨</a:t>
            </a:r>
            <a:r>
              <a:rPr lang="en-US" altLang="ko-KR" dirty="0" smtClean="0"/>
              <a:t>.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5436096" y="4005064"/>
            <a:ext cx="2959646" cy="2160240"/>
            <a:chOff x="6357912" y="1484784"/>
            <a:chExt cx="2115146" cy="1685279"/>
          </a:xfrm>
        </p:grpSpPr>
        <p:pic>
          <p:nvPicPr>
            <p:cNvPr id="20482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660232" y="1484784"/>
              <a:ext cx="1812826" cy="1303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직사각형 7"/>
            <p:cNvSpPr/>
            <p:nvPr/>
          </p:nvSpPr>
          <p:spPr>
            <a:xfrm>
              <a:off x="6357912" y="1639833"/>
              <a:ext cx="576064" cy="2572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400" i="1" dirty="0" smtClean="0">
                  <a:solidFill>
                    <a:srgbClr val="0000FF"/>
                  </a:solidFill>
                </a:rPr>
                <a:t>vent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7140253" y="2800731"/>
              <a:ext cx="86409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(ODP)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보호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95536" y="1109643"/>
            <a:ext cx="604867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전폐자냉형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(Totally Enclosed Non-Ventilated ; TENV)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전동기 주위의 위험한 성분들이 전동기 내부로 들어가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손상을 줄 수 있는 장소에는 </a:t>
            </a:r>
            <a:r>
              <a:rPr lang="ko-KR" altLang="en-US" dirty="0" err="1" smtClean="0"/>
              <a:t>전폐형</a:t>
            </a:r>
            <a:r>
              <a:rPr lang="ko-KR" altLang="en-US" dirty="0" smtClean="0"/>
              <a:t> 전동기가 사용됨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err="1" smtClean="0"/>
              <a:t>전폐자냉형</a:t>
            </a:r>
            <a:r>
              <a:rPr lang="en-US" altLang="ko-KR" dirty="0" smtClean="0"/>
              <a:t>(TENV) </a:t>
            </a:r>
            <a:r>
              <a:rPr lang="ko-KR" altLang="en-US" dirty="0" smtClean="0"/>
              <a:t>전동기는 외부공기가 유입되는 것을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막는 구조이지만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완전한 공기차단을 의미하지는 않음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또한 수분이나 이물질 등이 축을 통하여 유입되는 것을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방지하기 위한 구조가 추가될 수도 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TENV </a:t>
            </a:r>
            <a:r>
              <a:rPr lang="ko-KR" altLang="en-US" dirty="0" smtClean="0"/>
              <a:t>전동기는 대체적으로 </a:t>
            </a:r>
            <a:r>
              <a:rPr lang="ko-KR" altLang="en-US" dirty="0" err="1" smtClean="0"/>
              <a:t>소용량</a:t>
            </a:r>
            <a:r>
              <a:rPr lang="ko-KR" altLang="en-US" dirty="0" smtClean="0"/>
              <a:t> 전동기이며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이런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전동기의 냉각은 프레임 외피를 통한 열 방산에 의함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단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대용량 전동기 경우는 </a:t>
            </a:r>
            <a:r>
              <a:rPr lang="ko-KR" altLang="en-US" dirty="0" err="1" smtClean="0"/>
              <a:t>불로워</a:t>
            </a:r>
            <a:r>
              <a:rPr lang="ko-KR" altLang="en-US" dirty="0" smtClean="0"/>
              <a:t> 등에 직접 연결되어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이로 인한 냉각이 이루어 지는 형식이 일반적임</a:t>
            </a:r>
            <a:r>
              <a:rPr lang="en-US" altLang="ko-KR" dirty="0" smtClean="0"/>
              <a:t>.</a:t>
            </a:r>
          </a:p>
          <a:p>
            <a:endParaRPr lang="en-US" altLang="ko-KR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전폐외선형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(Totally Enclosed Fan-Cooled ; TEFC)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en-US" altLang="ko-KR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기본적으로 </a:t>
            </a:r>
            <a:r>
              <a:rPr lang="en-US" altLang="ko-KR" dirty="0" smtClean="0"/>
              <a:t>TENV </a:t>
            </a:r>
            <a:r>
              <a:rPr lang="ko-KR" altLang="en-US" dirty="0" smtClean="0"/>
              <a:t>전동기와 동일하나</a:t>
            </a:r>
            <a:r>
              <a:rPr lang="en-US" altLang="ko-KR" dirty="0" smtClean="0"/>
              <a:t> </a:t>
            </a:r>
            <a:r>
              <a:rPr lang="ko-KR" altLang="en-US" dirty="0" smtClean="0"/>
              <a:t>반 </a:t>
            </a:r>
            <a:r>
              <a:rPr lang="ko-KR" altLang="en-US" dirty="0" err="1" smtClean="0"/>
              <a:t>부하측에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냉각을 위한 팬이 조립된 것으로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전동기 냉각을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효과적으로 시키는 구조임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냉각용 팬은 안전을 </a:t>
            </a:r>
            <a:r>
              <a:rPr lang="ko-KR" altLang="en-US" dirty="0" err="1" smtClean="0"/>
              <a:t>카바로</a:t>
            </a:r>
            <a:r>
              <a:rPr lang="ko-KR" altLang="en-US" dirty="0" smtClean="0"/>
              <a:t> 보호되며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환경이 좋지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않거나 옥외에 사용되는 가장 일반적인 형태임</a:t>
            </a:r>
            <a:r>
              <a:rPr lang="en-US" altLang="ko-KR" dirty="0" smtClean="0"/>
              <a:t>.</a:t>
            </a:r>
          </a:p>
        </p:txBody>
      </p:sp>
      <p:grpSp>
        <p:nvGrpSpPr>
          <p:cNvPr id="3" name="그룹 12"/>
          <p:cNvGrpSpPr/>
          <p:nvPr/>
        </p:nvGrpSpPr>
        <p:grpSpPr>
          <a:xfrm>
            <a:off x="6372200" y="4077073"/>
            <a:ext cx="2664296" cy="1872208"/>
            <a:chOff x="5076056" y="4797152"/>
            <a:chExt cx="2209416" cy="1722431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076056" y="4797152"/>
              <a:ext cx="1846734" cy="1382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직사각형 10"/>
            <p:cNvSpPr/>
            <p:nvPr/>
          </p:nvSpPr>
          <p:spPr>
            <a:xfrm>
              <a:off x="6493384" y="5726681"/>
              <a:ext cx="79208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Cooling fan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5613482" y="6150251"/>
              <a:ext cx="86409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(TEFC)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4" name="그룹 14"/>
          <p:cNvGrpSpPr/>
          <p:nvPr/>
        </p:nvGrpSpPr>
        <p:grpSpPr>
          <a:xfrm>
            <a:off x="6604652" y="1750193"/>
            <a:ext cx="1999796" cy="1966839"/>
            <a:chOff x="8532440" y="3501008"/>
            <a:chExt cx="1658367" cy="1809492"/>
          </a:xfrm>
        </p:grpSpPr>
        <p:pic>
          <p:nvPicPr>
            <p:cNvPr id="2048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532440" y="3501008"/>
              <a:ext cx="1658367" cy="1440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직사각형 13"/>
            <p:cNvSpPr/>
            <p:nvPr/>
          </p:nvSpPr>
          <p:spPr>
            <a:xfrm>
              <a:off x="8892480" y="4941168"/>
              <a:ext cx="86409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(TENV)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2933" y="1315305"/>
            <a:ext cx="2417539" cy="1753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4221088"/>
            <a:ext cx="3221298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보호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95536" y="1109643"/>
            <a:ext cx="835292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방폭형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en-US" altLang="ko-KR" sz="2000" b="1" dirty="0" smtClean="0"/>
              <a:t>Explosion Proof ; </a:t>
            </a:r>
            <a:r>
              <a:rPr lang="en-US" altLang="ko-KR" sz="2000" b="1" dirty="0" err="1" smtClean="0"/>
              <a:t>ExP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위험장소는 일반적으로 석유화학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광산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섬유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제지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및 </a:t>
            </a:r>
            <a:r>
              <a:rPr lang="ko-KR" altLang="en-US" dirty="0" err="1" smtClean="0"/>
              <a:t>수처리</a:t>
            </a:r>
            <a:r>
              <a:rPr lang="ko-KR" altLang="en-US" dirty="0" smtClean="0"/>
              <a:t> 등의 산업임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이런 지역에 사용되는 전동기는 환경이나 기계수명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보호를 위해 엄격한 안전기준이 적용되는 </a:t>
            </a:r>
            <a:r>
              <a:rPr lang="ko-KR" altLang="en-US" dirty="0" err="1" smtClean="0"/>
              <a:t>방폭형을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사용하여야 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이는 전폐형과 외관이 유사하지만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err="1" smtClean="0"/>
              <a:t>방폭형은</a:t>
            </a:r>
            <a:r>
              <a:rPr lang="ko-KR" altLang="en-US" dirty="0" smtClean="0"/>
              <a:t> 거의 주물로 되어있고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구조가 튼튼함</a:t>
            </a:r>
            <a:r>
              <a:rPr lang="en-US" altLang="ko-KR" dirty="0" smtClean="0"/>
              <a:t>.</a:t>
            </a:r>
            <a:endParaRPr lang="en-US" altLang="ko-KR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위험지역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(Hazardous Locations)</a:t>
            </a:r>
          </a:p>
          <a:p>
            <a:r>
              <a:rPr lang="en-US" altLang="ko-KR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위험장소를 구분하는 것은 사용자가 임의로 할 수 없으며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이를 규정하는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기관에서 제시하는 법령을 준수할 의무가 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위험물의 존재여부에 따라 위험지역이 </a:t>
            </a:r>
            <a:r>
              <a:rPr lang="en-US" altLang="ko-KR" dirty="0" smtClean="0"/>
              <a:t>2</a:t>
            </a:r>
            <a:r>
              <a:rPr lang="ko-KR" altLang="en-US" dirty="0" smtClean="0"/>
              <a:t>가지로 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구분되는데</a:t>
            </a:r>
            <a:r>
              <a:rPr lang="en-US" altLang="ko-KR" dirty="0" smtClean="0"/>
              <a:t>, Division I </a:t>
            </a:r>
            <a:r>
              <a:rPr lang="ko-KR" altLang="en-US" dirty="0" smtClean="0"/>
              <a:t>지역은 위험물이 대기에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상시 존재하고</a:t>
            </a:r>
            <a:r>
              <a:rPr lang="en-US" altLang="ko-KR" dirty="0" smtClean="0"/>
              <a:t>, Division II </a:t>
            </a:r>
            <a:r>
              <a:rPr lang="ko-KR" altLang="en-US" dirty="0" smtClean="0"/>
              <a:t>지역은 비상시에만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존재하는 지역임</a:t>
            </a:r>
            <a:r>
              <a:rPr lang="en-US" altLang="ko-KR" dirty="0" smtClean="0"/>
              <a:t>.</a:t>
            </a:r>
          </a:p>
          <a:p>
            <a:pPr lvl="0"/>
            <a:r>
              <a:rPr lang="en-US" altLang="ko-KR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ko-KR" altLang="en-US" dirty="0" smtClean="0">
                <a:solidFill>
                  <a:prstClr val="black"/>
                </a:solidFill>
              </a:rPr>
              <a:t>위험지역으로 정의된 지역은 </a:t>
            </a:r>
            <a:r>
              <a:rPr lang="ko-KR" altLang="en-US" dirty="0" smtClean="0">
                <a:solidFill>
                  <a:prstClr val="black"/>
                </a:solidFill>
              </a:rPr>
              <a:t>위험물질</a:t>
            </a:r>
            <a:r>
              <a:rPr lang="en-US" altLang="ko-KR" dirty="0" smtClean="0">
                <a:solidFill>
                  <a:prstClr val="black"/>
                </a:solidFill>
              </a:rPr>
              <a:t> </a:t>
            </a:r>
            <a:r>
              <a:rPr lang="ko-KR" altLang="en-US" dirty="0" smtClean="0">
                <a:solidFill>
                  <a:prstClr val="black"/>
                </a:solidFill>
              </a:rPr>
              <a:t>종류에</a:t>
            </a:r>
            <a:endParaRPr lang="en-US" altLang="ko-KR" dirty="0" smtClean="0">
              <a:solidFill>
                <a:prstClr val="black"/>
              </a:solidFill>
            </a:endParaRPr>
          </a:p>
          <a:p>
            <a:pPr lvl="0"/>
            <a:r>
              <a:rPr lang="en-US" altLang="ko-KR" dirty="0" smtClean="0">
                <a:solidFill>
                  <a:prstClr val="black"/>
                </a:solidFill>
              </a:rPr>
              <a:t>  </a:t>
            </a:r>
            <a:r>
              <a:rPr lang="ko-KR" altLang="en-US" dirty="0" smtClean="0">
                <a:solidFill>
                  <a:prstClr val="black"/>
                </a:solidFill>
              </a:rPr>
              <a:t> 따라 </a:t>
            </a:r>
            <a:r>
              <a:rPr lang="en-US" altLang="ko-KR" dirty="0" smtClean="0">
                <a:solidFill>
                  <a:prstClr val="black"/>
                </a:solidFill>
              </a:rPr>
              <a:t>Class</a:t>
            </a:r>
            <a:r>
              <a:rPr lang="ko-KR" altLang="en-US" dirty="0" smtClean="0">
                <a:solidFill>
                  <a:prstClr val="black"/>
                </a:solidFill>
              </a:rPr>
              <a:t>와 </a:t>
            </a:r>
            <a:r>
              <a:rPr lang="en-US" altLang="ko-KR" dirty="0" smtClean="0">
                <a:solidFill>
                  <a:prstClr val="black"/>
                </a:solidFill>
              </a:rPr>
              <a:t>Group</a:t>
            </a:r>
            <a:r>
              <a:rPr lang="ko-KR" altLang="en-US" dirty="0" smtClean="0">
                <a:solidFill>
                  <a:prstClr val="black"/>
                </a:solidFill>
              </a:rPr>
              <a:t>로 세분화됨</a:t>
            </a:r>
            <a:r>
              <a:rPr lang="en-US" altLang="ko-KR" dirty="0" smtClean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en-US" altLang="ko-KR" dirty="0" smtClean="0">
                <a:solidFill>
                  <a:prstClr val="black"/>
                </a:solidFill>
              </a:rPr>
              <a:t>   </a:t>
            </a:r>
            <a:r>
              <a:rPr lang="ko-KR" altLang="en-US" dirty="0" smtClean="0">
                <a:solidFill>
                  <a:prstClr val="black"/>
                </a:solidFill>
              </a:rPr>
              <a:t>단</a:t>
            </a:r>
            <a:r>
              <a:rPr lang="en-US" altLang="ko-KR" dirty="0" smtClean="0">
                <a:solidFill>
                  <a:prstClr val="black"/>
                </a:solidFill>
              </a:rPr>
              <a:t>,</a:t>
            </a:r>
            <a:r>
              <a:rPr lang="ko-KR" altLang="en-US" dirty="0" smtClean="0">
                <a:solidFill>
                  <a:prstClr val="black"/>
                </a:solidFill>
              </a:rPr>
              <a:t> </a:t>
            </a:r>
            <a:r>
              <a:rPr lang="en-US" altLang="ko-KR" dirty="0" smtClean="0">
                <a:solidFill>
                  <a:prstClr val="black"/>
                </a:solidFill>
              </a:rPr>
              <a:t>Class III </a:t>
            </a:r>
            <a:r>
              <a:rPr lang="ko-KR" altLang="en-US" dirty="0" smtClean="0">
                <a:solidFill>
                  <a:prstClr val="black"/>
                </a:solidFill>
              </a:rPr>
              <a:t>는 발화성 섬유로 </a:t>
            </a:r>
            <a:r>
              <a:rPr lang="en-US" altLang="ko-KR" dirty="0" smtClean="0">
                <a:solidFill>
                  <a:prstClr val="black"/>
                </a:solidFill>
              </a:rPr>
              <a:t>Group </a:t>
            </a:r>
            <a:r>
              <a:rPr lang="ko-KR" altLang="en-US" dirty="0" err="1" smtClean="0">
                <a:solidFill>
                  <a:prstClr val="black"/>
                </a:solidFill>
              </a:rPr>
              <a:t>구분없음</a:t>
            </a:r>
            <a:r>
              <a:rPr lang="en-US" altLang="ko-KR" dirty="0" smtClean="0">
                <a:solidFill>
                  <a:prstClr val="black"/>
                </a:solidFill>
              </a:rPr>
              <a:t>.</a:t>
            </a:r>
            <a:endParaRPr lang="en-US" altLang="ko-KR" dirty="0" smtClean="0"/>
          </a:p>
        </p:txBody>
      </p:sp>
      <p:sp>
        <p:nvSpPr>
          <p:cNvPr id="7" name="직사각형 6"/>
          <p:cNvSpPr/>
          <p:nvPr/>
        </p:nvSpPr>
        <p:spPr>
          <a:xfrm>
            <a:off x="6588224" y="2996952"/>
            <a:ext cx="1800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err="1" smtClean="0">
                <a:solidFill>
                  <a:srgbClr val="0000FF"/>
                </a:solidFill>
              </a:rPr>
              <a:t>방폭형</a:t>
            </a:r>
            <a:r>
              <a:rPr lang="ko-KR" altLang="en-US" i="1" dirty="0" smtClean="0">
                <a:solidFill>
                  <a:srgbClr val="0000FF"/>
                </a:solidFill>
              </a:rPr>
              <a:t> 전동기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724128" y="5805264"/>
            <a:ext cx="32403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</a:rPr>
              <a:t>위험물 구분 </a:t>
            </a:r>
            <a:r>
              <a:rPr lang="en-US" altLang="ko-KR" i="1" dirty="0" smtClean="0">
                <a:solidFill>
                  <a:srgbClr val="0000FF"/>
                </a:solidFill>
              </a:rPr>
              <a:t>; Class</a:t>
            </a:r>
            <a:r>
              <a:rPr lang="ko-KR" altLang="en-US" i="1" dirty="0" smtClean="0">
                <a:solidFill>
                  <a:srgbClr val="0000FF"/>
                </a:solidFill>
              </a:rPr>
              <a:t>와</a:t>
            </a:r>
            <a:r>
              <a:rPr lang="en-US" altLang="ko-KR" i="1" dirty="0" smtClean="0">
                <a:solidFill>
                  <a:srgbClr val="0000FF"/>
                </a:solidFill>
              </a:rPr>
              <a:t>Group)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98766" y="3861048"/>
            <a:ext cx="5477490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4437112"/>
            <a:ext cx="1008112" cy="1176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설치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(Mounting)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95536" y="1109643"/>
            <a:ext cx="8352928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NEMA 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기준치수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(NEMA </a:t>
            </a:r>
            <a:r>
              <a:rPr lang="en-US" altLang="ko-K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Dimensons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</a:p>
          <a:p>
            <a:r>
              <a:rPr lang="en-US" altLang="ko-KR" dirty="0" smtClean="0"/>
              <a:t> - NEMA</a:t>
            </a:r>
            <a:r>
              <a:rPr lang="ko-KR" altLang="en-US" dirty="0" smtClean="0"/>
              <a:t>는 전동기의 치수를 </a:t>
            </a:r>
            <a:r>
              <a:rPr lang="en-US" altLang="ko-KR" dirty="0" smtClean="0"/>
              <a:t>Frame size </a:t>
            </a:r>
            <a:r>
              <a:rPr lang="ko-KR" altLang="en-US" dirty="0" smtClean="0"/>
              <a:t>별로 표준화를 시켜 두었음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표준화 치수에는 설치볼트 구멍</a:t>
            </a:r>
            <a:r>
              <a:rPr lang="en-US" altLang="ko-KR" dirty="0" smtClean="0"/>
              <a:t> </a:t>
            </a:r>
            <a:r>
              <a:rPr lang="ko-KR" altLang="en-US" dirty="0" smtClean="0"/>
              <a:t>크기를 포함한 설치관련 치수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축 관련치수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및 축고</a:t>
            </a:r>
            <a:r>
              <a:rPr lang="en-US" altLang="ko-KR" dirty="0" smtClean="0"/>
              <a:t>(Center Height)</a:t>
            </a:r>
            <a:r>
              <a:rPr lang="ko-KR" altLang="en-US" dirty="0" smtClean="0"/>
              <a:t>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표준치수를</a:t>
            </a:r>
            <a:r>
              <a:rPr lang="en-US" altLang="ko-KR" dirty="0" smtClean="0"/>
              <a:t> </a:t>
            </a:r>
            <a:r>
              <a:rPr lang="ko-KR" altLang="en-US" dirty="0" smtClean="0"/>
              <a:t>사용하는 것은 기존 전동기를 교체할 때 설치와 관련된 문제를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없도록 하기 위함이며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또한 치수가 공개되어 설치설계가 쉬움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표준치수에는 전동기의 치수와 연관된 약어가 정의되어 있는데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예를 들면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약어 </a:t>
            </a:r>
            <a:r>
              <a:rPr lang="en-US" altLang="ko-KR" dirty="0" smtClean="0"/>
              <a:t>C</a:t>
            </a:r>
            <a:r>
              <a:rPr lang="ko-KR" altLang="en-US" dirty="0" smtClean="0"/>
              <a:t>는 전동기 전체길이</a:t>
            </a:r>
            <a:r>
              <a:rPr lang="en-US" altLang="ko-KR" dirty="0" smtClean="0"/>
              <a:t>, E</a:t>
            </a:r>
            <a:r>
              <a:rPr lang="ko-KR" altLang="en-US" dirty="0" smtClean="0"/>
              <a:t>는 정면에서 보았을 때 전동기 중심에서 발구멍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까지의 거리임</a:t>
            </a:r>
            <a:r>
              <a:rPr lang="en-US" altLang="ko-KR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설치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(Mounting)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95536" y="1109643"/>
            <a:ext cx="8352928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dirty="0" smtClean="0"/>
              <a:t>- NEMA</a:t>
            </a:r>
            <a:r>
              <a:rPr lang="ko-KR" altLang="en-US" dirty="0" smtClean="0"/>
              <a:t>에서는 프레임 번호를 </a:t>
            </a:r>
            <a:r>
              <a:rPr lang="en-US" altLang="ko-KR" dirty="0" smtClean="0"/>
              <a:t>42, 48 </a:t>
            </a:r>
            <a:r>
              <a:rPr lang="ko-KR" altLang="en-US" dirty="0" smtClean="0"/>
              <a:t>및 </a:t>
            </a:r>
            <a:r>
              <a:rPr lang="en-US" altLang="ko-KR" dirty="0" smtClean="0"/>
              <a:t>56</a:t>
            </a:r>
            <a:r>
              <a:rPr lang="ko-KR" altLang="en-US" dirty="0" smtClean="0"/>
              <a:t>으로 구분된 분수마력과 </a:t>
            </a:r>
            <a:r>
              <a:rPr lang="en-US" altLang="ko-KR" dirty="0" smtClean="0"/>
              <a:t>143 </a:t>
            </a:r>
            <a:r>
              <a:rPr lang="ko-KR" altLang="en-US" dirty="0" smtClean="0"/>
              <a:t>이상의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정수마력 전동기 두가지 범주로 분류해두고 있으며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마지막에 붙이는 </a:t>
            </a:r>
            <a:r>
              <a:rPr lang="en-US" altLang="ko-KR" dirty="0" smtClean="0"/>
              <a:t>‘T’ </a:t>
            </a:r>
            <a:r>
              <a:rPr lang="ko-KR" altLang="en-US" dirty="0" smtClean="0"/>
              <a:t>는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r>
              <a:rPr lang="en-US" altLang="ko-KR" dirty="0" smtClean="0"/>
              <a:t>NEMA </a:t>
            </a:r>
            <a:r>
              <a:rPr lang="ko-KR" altLang="en-US" dirty="0" smtClean="0"/>
              <a:t>표준 전동기라는 것을 표시함</a:t>
            </a:r>
            <a:r>
              <a:rPr lang="en-US" altLang="ko-KR" dirty="0" smtClean="0"/>
              <a:t>. (1952~1964</a:t>
            </a:r>
            <a:r>
              <a:rPr lang="ko-KR" altLang="en-US" dirty="0" smtClean="0"/>
              <a:t>년에는 </a:t>
            </a:r>
            <a:r>
              <a:rPr lang="en-US" altLang="ko-KR" dirty="0" smtClean="0"/>
              <a:t>‘U’</a:t>
            </a:r>
            <a:r>
              <a:rPr lang="ko-KR" altLang="en-US" dirty="0" smtClean="0"/>
              <a:t>로 표시하였음</a:t>
            </a:r>
            <a:r>
              <a:rPr lang="en-US" altLang="ko-KR" dirty="0" smtClean="0"/>
              <a:t>.)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프레임 번호의 앞 </a:t>
            </a:r>
            <a:r>
              <a:rPr lang="ko-KR" altLang="en-US" dirty="0" err="1" smtClean="0"/>
              <a:t>두자리는</a:t>
            </a:r>
            <a:r>
              <a:rPr lang="ko-KR" altLang="en-US" dirty="0" smtClean="0"/>
              <a:t> 축고</a:t>
            </a:r>
            <a:endParaRPr lang="en-US" altLang="ko-KR" dirty="0" smtClean="0"/>
          </a:p>
          <a:p>
            <a:r>
              <a:rPr lang="en-US" altLang="ko-KR" dirty="0" smtClean="0"/>
              <a:t>   (Center height)</a:t>
            </a:r>
            <a:r>
              <a:rPr lang="ko-KR" altLang="en-US" dirty="0" smtClean="0"/>
              <a:t>를 나타내는데</a:t>
            </a:r>
            <a:r>
              <a:rPr lang="en-US" altLang="ko-KR" dirty="0" smtClean="0"/>
              <a:t>, 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이 숫자를 </a:t>
            </a:r>
            <a:r>
              <a:rPr lang="en-US" altLang="ko-KR" dirty="0" smtClean="0"/>
              <a:t>4</a:t>
            </a:r>
            <a:r>
              <a:rPr lang="ko-KR" altLang="en-US" dirty="0" smtClean="0"/>
              <a:t>로 나눈 값이 축고를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인치로 나타내는 치수임</a:t>
            </a:r>
            <a:r>
              <a:rPr lang="en-US" altLang="ko-KR" dirty="0" smtClean="0"/>
              <a:t>.</a:t>
            </a:r>
          </a:p>
          <a:p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세번째</a:t>
            </a:r>
            <a:r>
              <a:rPr lang="ko-KR" altLang="en-US" dirty="0" smtClean="0"/>
              <a:t> 숫자는 전동기의 설치용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구멍간 거리를 나타내는 것으로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아래 표에 의함</a:t>
            </a:r>
            <a:r>
              <a:rPr lang="en-US" altLang="ko-KR" dirty="0" smtClean="0"/>
              <a:t>.</a:t>
            </a:r>
          </a:p>
        </p:txBody>
      </p:sp>
      <p:grpSp>
        <p:nvGrpSpPr>
          <p:cNvPr id="17" name="그룹 16"/>
          <p:cNvGrpSpPr/>
          <p:nvPr/>
        </p:nvGrpSpPr>
        <p:grpSpPr>
          <a:xfrm>
            <a:off x="4499992" y="2204864"/>
            <a:ext cx="4320480" cy="1512168"/>
            <a:chOff x="4499992" y="2204864"/>
            <a:chExt cx="4320480" cy="1512168"/>
          </a:xfrm>
        </p:grpSpPr>
        <p:pic>
          <p:nvPicPr>
            <p:cNvPr id="11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236296" y="2276872"/>
              <a:ext cx="1584176" cy="1021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99992" y="2204864"/>
              <a:ext cx="3036901" cy="15121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직사각형 12"/>
            <p:cNvSpPr/>
            <p:nvPr/>
          </p:nvSpPr>
          <p:spPr>
            <a:xfrm>
              <a:off x="7186921" y="3184899"/>
              <a:ext cx="69744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400" i="1" dirty="0" smtClean="0">
                  <a:solidFill>
                    <a:srgbClr val="0000FF"/>
                  </a:solidFill>
                </a:rPr>
                <a:t>축고</a:t>
              </a:r>
              <a:endParaRPr lang="ko-KR" altLang="en-US" sz="1400" i="1" dirty="0">
                <a:solidFill>
                  <a:srgbClr val="0000FF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7478824" y="2420888"/>
              <a:ext cx="360040" cy="3600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6908508" y="2473896"/>
              <a:ext cx="100811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200" b="1" dirty="0" smtClean="0"/>
                <a:t>프레임 번호 </a:t>
              </a:r>
              <a:endParaRPr lang="ko-KR" altLang="en-US" sz="1200" b="1" dirty="0"/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1277317" y="4149080"/>
            <a:ext cx="7244676" cy="2232248"/>
            <a:chOff x="1277317" y="4149080"/>
            <a:chExt cx="7244676" cy="2232248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77317" y="4149080"/>
              <a:ext cx="2862635" cy="21935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139952" y="4221088"/>
              <a:ext cx="4382041" cy="2088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직사각형 18"/>
            <p:cNvSpPr/>
            <p:nvPr/>
          </p:nvSpPr>
          <p:spPr>
            <a:xfrm>
              <a:off x="2123728" y="5949280"/>
              <a:ext cx="1296144" cy="4320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2051720" y="5888305"/>
              <a:ext cx="1656184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200" b="1" dirty="0" smtClean="0"/>
                <a:t>설치용 구멍간 거리</a:t>
              </a:r>
              <a:endParaRPr lang="ko-KR" altLang="en-US" sz="12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5604" y="2492896"/>
            <a:ext cx="7442820" cy="3529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직사각형 3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설치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(Mounting)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95536" y="1109643"/>
            <a:ext cx="8352928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IEC 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기준치수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(IEC </a:t>
            </a:r>
            <a:r>
              <a:rPr lang="en-US" altLang="ko-K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Dimensons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</a:p>
          <a:p>
            <a:r>
              <a:rPr lang="en-US" altLang="ko-KR" dirty="0" smtClean="0"/>
              <a:t> - IEC </a:t>
            </a:r>
            <a:r>
              <a:rPr lang="ko-KR" altLang="en-US" dirty="0" smtClean="0"/>
              <a:t>도 표준치수가 있으나 </a:t>
            </a:r>
            <a:r>
              <a:rPr lang="en-US" altLang="ko-KR" dirty="0" smtClean="0"/>
              <a:t>NEMA </a:t>
            </a:r>
            <a:r>
              <a:rPr lang="ko-KR" altLang="en-US" dirty="0" smtClean="0"/>
              <a:t>표준과는 서로 표시방법이 다름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아래 그림은 </a:t>
            </a:r>
            <a:r>
              <a:rPr lang="en-US" altLang="ko-KR" dirty="0" smtClean="0"/>
              <a:t>IEC </a:t>
            </a:r>
            <a:r>
              <a:rPr lang="ko-KR" altLang="en-US" dirty="0" smtClean="0"/>
              <a:t>표준치수의 예로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프레임 번호는 축고</a:t>
            </a:r>
            <a:r>
              <a:rPr lang="en-US" altLang="ko-KR" dirty="0" smtClean="0"/>
              <a:t>(h)</a:t>
            </a:r>
            <a:r>
              <a:rPr lang="ko-KR" altLang="en-US" dirty="0" smtClean="0"/>
              <a:t>로 표시하는 것이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일반적임</a:t>
            </a:r>
            <a:r>
              <a:rPr lang="en-US" altLang="ko-KR" dirty="0" smtClean="0"/>
              <a:t>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3563888" y="6011996"/>
            <a:ext cx="2664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i="1" dirty="0" smtClean="0">
                <a:solidFill>
                  <a:srgbClr val="0000FF"/>
                </a:solidFill>
              </a:rPr>
              <a:t>(IEC </a:t>
            </a:r>
            <a:r>
              <a:rPr lang="ko-KR" altLang="en-US" i="1" dirty="0" smtClean="0">
                <a:solidFill>
                  <a:srgbClr val="0000FF"/>
                </a:solidFill>
              </a:rPr>
              <a:t>표준치수 표시방법</a:t>
            </a:r>
            <a:r>
              <a:rPr lang="en-US" altLang="ko-KR" i="1" dirty="0" smtClean="0">
                <a:solidFill>
                  <a:srgbClr val="0000FF"/>
                </a:solidFill>
              </a:rPr>
              <a:t>)</a:t>
            </a:r>
            <a:endParaRPr lang="ko-KR" altLang="en-US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설치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(Mounting)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95536" y="1109643"/>
            <a:ext cx="4248472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설치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위치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가장 일반적인 설치위치는 그림과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같은 </a:t>
            </a:r>
            <a:r>
              <a:rPr lang="en-US" altLang="ko-KR" dirty="0" smtClean="0"/>
              <a:t>F-1 </a:t>
            </a:r>
            <a:r>
              <a:rPr lang="ko-KR" altLang="en-US" dirty="0" smtClean="0"/>
              <a:t>및 </a:t>
            </a:r>
            <a:r>
              <a:rPr lang="en-US" altLang="ko-KR" dirty="0" smtClean="0"/>
              <a:t>F-2 </a:t>
            </a:r>
            <a:r>
              <a:rPr lang="ko-KR" altLang="en-US" dirty="0" smtClean="0"/>
              <a:t>설치법임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단자박스는 설치배열에 따라 프레임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어느 쪽에도 부착될 수가 있는데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표준은 축에서 보아 왼쪽부착이며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이것이 </a:t>
            </a:r>
            <a:r>
              <a:rPr lang="en-US" altLang="ko-KR" dirty="0" smtClean="0"/>
              <a:t>F-1 </a:t>
            </a:r>
            <a:r>
              <a:rPr lang="ko-KR" altLang="en-US" dirty="0" smtClean="0"/>
              <a:t>설치임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단자박스 케이블 </a:t>
            </a:r>
            <a:r>
              <a:rPr lang="ko-KR" altLang="en-US" dirty="0" err="1" smtClean="0"/>
              <a:t>인입구는</a:t>
            </a:r>
            <a:r>
              <a:rPr lang="ko-KR" altLang="en-US" dirty="0" smtClean="0"/>
              <a:t> 박스의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r>
              <a:rPr lang="en-US" altLang="ko-KR" dirty="0" smtClean="0"/>
              <a:t>4</a:t>
            </a:r>
            <a:r>
              <a:rPr lang="ko-KR" altLang="en-US" dirty="0" smtClean="0"/>
              <a:t>군데 어느 방향에서든 가능하도록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r>
              <a:rPr lang="en-US" altLang="ko-KR" dirty="0" smtClean="0"/>
              <a:t>90° </a:t>
            </a:r>
            <a:r>
              <a:rPr lang="ko-KR" altLang="en-US" dirty="0" smtClean="0"/>
              <a:t>단계로 회전이 가능하여야 함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sz="2000" b="1" dirty="0" smtClean="0"/>
              <a:t>벽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천정설치</a:t>
            </a:r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발로 설치되는 전동기중에 변형된</a:t>
            </a:r>
            <a:endParaRPr lang="en-US" altLang="ko-KR" dirty="0" smtClean="0"/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형태로 설치하는 것은 벽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천정에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설치하는 것임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일반적인 벽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천정 설치는 그림과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같으며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벽 설치는 접두사 </a:t>
            </a:r>
            <a:r>
              <a:rPr lang="en-US" altLang="ko-KR" dirty="0" smtClean="0"/>
              <a:t>W</a:t>
            </a:r>
            <a:r>
              <a:rPr lang="ko-KR" altLang="en-US" dirty="0" smtClean="0"/>
              <a:t>를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천정설치는 접두사 </a:t>
            </a:r>
            <a:r>
              <a:rPr lang="en-US" altLang="ko-KR" dirty="0" smtClean="0"/>
              <a:t>C</a:t>
            </a:r>
            <a:r>
              <a:rPr lang="ko-KR" altLang="en-US" dirty="0" smtClean="0"/>
              <a:t>를 씀</a:t>
            </a:r>
            <a:r>
              <a:rPr lang="en-US" altLang="ko-KR" dirty="0" smtClean="0"/>
              <a:t>.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4860032" y="1340768"/>
            <a:ext cx="3888432" cy="1536884"/>
            <a:chOff x="4932040" y="1685384"/>
            <a:chExt cx="3888432" cy="1536884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004048" y="1844824"/>
              <a:ext cx="3816424" cy="10481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직사각형 6"/>
            <p:cNvSpPr/>
            <p:nvPr/>
          </p:nvSpPr>
          <p:spPr>
            <a:xfrm>
              <a:off x="4932040" y="2852936"/>
              <a:ext cx="185792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(F-1 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설치 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; 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표준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6487072" y="1685384"/>
              <a:ext cx="864096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200" i="1" dirty="0" smtClean="0">
                  <a:solidFill>
                    <a:srgbClr val="0000FF"/>
                  </a:solidFill>
                </a:rPr>
                <a:t>단자박스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6732240" y="2464320"/>
              <a:ext cx="432048" cy="288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200" i="1" dirty="0" smtClean="0">
                  <a:solidFill>
                    <a:srgbClr val="0000FF"/>
                  </a:solidFill>
                </a:rPr>
                <a:t>축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7366024" y="2852936"/>
              <a:ext cx="12818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(F-2 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설치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4788024" y="3284984"/>
            <a:ext cx="4176464" cy="3024336"/>
            <a:chOff x="4788024" y="3429000"/>
            <a:chExt cx="4176464" cy="3024336"/>
          </a:xfrm>
        </p:grpSpPr>
        <p:pic>
          <p:nvPicPr>
            <p:cNvPr id="2662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88024" y="3429000"/>
              <a:ext cx="4169352" cy="25202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직사각형 11"/>
            <p:cNvSpPr/>
            <p:nvPr/>
          </p:nvSpPr>
          <p:spPr>
            <a:xfrm>
              <a:off x="4816600" y="3933056"/>
              <a:ext cx="864096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W-1 </a:t>
              </a:r>
              <a:r>
                <a:rPr lang="ko-KR" altLang="en-US" sz="1200" i="1" dirty="0" smtClean="0">
                  <a:solidFill>
                    <a:srgbClr val="0000FF"/>
                  </a:solidFill>
                </a:rPr>
                <a:t>설치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5968728" y="3933624"/>
              <a:ext cx="864096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W-2 </a:t>
              </a:r>
              <a:r>
                <a:rPr lang="ko-KR" altLang="en-US" sz="1200" i="1" dirty="0" smtClean="0">
                  <a:solidFill>
                    <a:srgbClr val="0000FF"/>
                  </a:solidFill>
                </a:rPr>
                <a:t>설치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6963120" y="3918768"/>
              <a:ext cx="864096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W-3 </a:t>
              </a:r>
              <a:r>
                <a:rPr lang="ko-KR" altLang="en-US" sz="1200" i="1" dirty="0" smtClean="0">
                  <a:solidFill>
                    <a:srgbClr val="0000FF"/>
                  </a:solidFill>
                </a:rPr>
                <a:t>설치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8100392" y="3933056"/>
              <a:ext cx="864096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W-4 </a:t>
              </a:r>
              <a:r>
                <a:rPr lang="ko-KR" altLang="en-US" sz="1200" i="1" dirty="0" smtClean="0">
                  <a:solidFill>
                    <a:srgbClr val="0000FF"/>
                  </a:solidFill>
                </a:rPr>
                <a:t>설치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874320" y="5070896"/>
              <a:ext cx="864096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W-5 </a:t>
              </a:r>
              <a:r>
                <a:rPr lang="ko-KR" altLang="en-US" sz="1200" i="1" dirty="0" smtClean="0">
                  <a:solidFill>
                    <a:srgbClr val="0000FF"/>
                  </a:solidFill>
                </a:rPr>
                <a:t>설치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5925864" y="5056040"/>
              <a:ext cx="864096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W-6 </a:t>
              </a:r>
              <a:r>
                <a:rPr lang="ko-KR" altLang="en-US" sz="1200" i="1" dirty="0" smtClean="0">
                  <a:solidFill>
                    <a:srgbClr val="0000FF"/>
                  </a:solidFill>
                </a:rPr>
                <a:t>설치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7005984" y="5070328"/>
              <a:ext cx="864096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W-7</a:t>
              </a:r>
              <a:r>
                <a:rPr lang="ko-KR" altLang="en-US" sz="1200" i="1" dirty="0" smtClean="0">
                  <a:solidFill>
                    <a:srgbClr val="0000FF"/>
                  </a:solidFill>
                </a:rPr>
                <a:t>설치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8056960" y="5081929"/>
              <a:ext cx="864096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W-8 </a:t>
              </a:r>
              <a:r>
                <a:rPr lang="ko-KR" altLang="en-US" sz="1200" i="1" dirty="0" smtClean="0">
                  <a:solidFill>
                    <a:srgbClr val="0000FF"/>
                  </a:solidFill>
                </a:rPr>
                <a:t>설치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4816032" y="5805264"/>
              <a:ext cx="864096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C-1 </a:t>
              </a:r>
              <a:r>
                <a:rPr lang="ko-KR" altLang="en-US" sz="1200" i="1" dirty="0" smtClean="0">
                  <a:solidFill>
                    <a:srgbClr val="0000FF"/>
                  </a:solidFill>
                </a:rPr>
                <a:t>설치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5969296" y="5816297"/>
              <a:ext cx="864096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C-2 </a:t>
              </a:r>
              <a:r>
                <a:rPr lang="ko-KR" altLang="en-US" sz="1200" i="1" dirty="0" smtClean="0">
                  <a:solidFill>
                    <a:srgbClr val="0000FF"/>
                  </a:solidFill>
                </a:rPr>
                <a:t>설치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5593832" y="6084004"/>
              <a:ext cx="265000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벽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, 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천정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 </a:t>
              </a:r>
              <a:r>
                <a:rPr lang="ko-KR" altLang="en-US" i="1" dirty="0" smtClean="0">
                  <a:solidFill>
                    <a:srgbClr val="0000FF"/>
                  </a:solidFill>
                </a:rPr>
                <a:t>설치방법</a:t>
              </a:r>
              <a:r>
                <a:rPr lang="en-US" altLang="ko-KR" i="1" dirty="0" smtClean="0">
                  <a:solidFill>
                    <a:srgbClr val="0000FF"/>
                  </a:solidFill>
                </a:rPr>
                <a:t>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설치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(Mounting)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95536" y="1109643"/>
            <a:ext cx="842493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Mounting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Face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때때로 전동기를</a:t>
            </a:r>
            <a:r>
              <a:rPr lang="en-US" altLang="ko-KR" dirty="0" smtClean="0"/>
              <a:t> </a:t>
            </a:r>
            <a:r>
              <a:rPr lang="ko-KR" altLang="en-US" dirty="0" smtClean="0"/>
              <a:t>부하기기에 직접 연결시키는 것이 필요함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아래 그림에서 전동기를 </a:t>
            </a:r>
            <a:r>
              <a:rPr lang="ko-KR" altLang="en-US" dirty="0" err="1" smtClean="0"/>
              <a:t>감속기에</a:t>
            </a:r>
            <a:r>
              <a:rPr lang="ko-KR" altLang="en-US" dirty="0" smtClean="0"/>
              <a:t> 직접 연결시키는 예를 나타냄</a:t>
            </a:r>
            <a:r>
              <a:rPr lang="en-US" altLang="ko-KR" dirty="0" smtClean="0"/>
              <a:t>.</a:t>
            </a:r>
          </a:p>
          <a:p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C-Face</a:t>
            </a:r>
          </a:p>
          <a:p>
            <a:r>
              <a:rPr lang="en-US" altLang="ko-KR" dirty="0" smtClean="0"/>
              <a:t> - C-face </a:t>
            </a:r>
            <a:r>
              <a:rPr lang="ko-KR" altLang="en-US" dirty="0" smtClean="0"/>
              <a:t>전동기의 면이나 </a:t>
            </a:r>
            <a:r>
              <a:rPr lang="ko-KR" altLang="en-US" dirty="0" err="1" smtClean="0"/>
              <a:t>단면부에는</a:t>
            </a:r>
            <a:r>
              <a:rPr lang="ko-KR" altLang="en-US" dirty="0" smtClean="0"/>
              <a:t> 나사로 된 볼트구멍이 있음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전동기 설치용 볼트는 부하기의 설치구멍을 통과하여 전동기의 면과 조립됨</a:t>
            </a:r>
            <a:r>
              <a:rPr lang="en-US" altLang="ko-KR" dirty="0" smtClean="0"/>
              <a:t>.</a:t>
            </a:r>
          </a:p>
          <a:p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D-Flange</a:t>
            </a:r>
          </a:p>
          <a:p>
            <a:r>
              <a:rPr lang="en-US" altLang="ko-KR" dirty="0" smtClean="0"/>
              <a:t> - D-flange </a:t>
            </a:r>
            <a:r>
              <a:rPr lang="ko-KR" altLang="en-US" dirty="0" smtClean="0"/>
              <a:t>전동기 </a:t>
            </a:r>
            <a:r>
              <a:rPr lang="ko-KR" altLang="en-US" dirty="0" err="1" smtClean="0"/>
              <a:t>프랜지</a:t>
            </a:r>
            <a:r>
              <a:rPr lang="ko-KR" altLang="en-US" dirty="0" smtClean="0"/>
              <a:t> 구멍을 통과한 볼트가 부하기기의 나사구멍에 조립됨</a:t>
            </a:r>
            <a:r>
              <a:rPr lang="en-US" altLang="ko-KR" dirty="0" smtClean="0"/>
              <a:t>.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1015925" y="4509120"/>
            <a:ext cx="2043907" cy="1872208"/>
            <a:chOff x="6213896" y="1340768"/>
            <a:chExt cx="2043907" cy="1593468"/>
          </a:xfrm>
        </p:grpSpPr>
        <p:pic>
          <p:nvPicPr>
            <p:cNvPr id="27650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285904" y="1340768"/>
              <a:ext cx="1971899" cy="1248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직사각형 7"/>
            <p:cNvSpPr/>
            <p:nvPr/>
          </p:nvSpPr>
          <p:spPr>
            <a:xfrm>
              <a:off x="6213896" y="1456208"/>
              <a:ext cx="864096" cy="288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Gear box 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6300192" y="2564904"/>
              <a:ext cx="185792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(Mounting Face)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7294016" y="2233440"/>
              <a:ext cx="864096" cy="288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motor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3563888" y="4365104"/>
            <a:ext cx="2376264" cy="1944216"/>
            <a:chOff x="6213896" y="2780928"/>
            <a:chExt cx="2376264" cy="1944216"/>
          </a:xfrm>
        </p:grpSpPr>
        <p:pic>
          <p:nvPicPr>
            <p:cNvPr id="27651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213896" y="2852936"/>
              <a:ext cx="1992462" cy="1566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직사각형 11"/>
            <p:cNvSpPr/>
            <p:nvPr/>
          </p:nvSpPr>
          <p:spPr>
            <a:xfrm>
              <a:off x="6516216" y="4355812"/>
              <a:ext cx="115212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(C-Face)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7726064" y="2780928"/>
              <a:ext cx="8640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0000FF"/>
                  </a:solidFill>
                </a:rPr>
                <a:t>Threaded Bolt Hole</a:t>
              </a:r>
              <a:endParaRPr lang="ko-KR" altLang="en-US" sz="1200" i="1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5868144" y="4725144"/>
            <a:ext cx="2972594" cy="1521460"/>
            <a:chOff x="6156176" y="4725144"/>
            <a:chExt cx="2756570" cy="1521460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156176" y="4725144"/>
              <a:ext cx="2756570" cy="1149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직사각형 14"/>
            <p:cNvSpPr/>
            <p:nvPr/>
          </p:nvSpPr>
          <p:spPr>
            <a:xfrm>
              <a:off x="6924825" y="5877272"/>
              <a:ext cx="136815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i="1" dirty="0" smtClean="0">
                  <a:solidFill>
                    <a:srgbClr val="0000FF"/>
                  </a:solidFill>
                </a:rPr>
                <a:t>(D-Flange)</a:t>
              </a:r>
              <a:endParaRPr lang="ko-KR" altLang="en-US" i="1" dirty="0">
                <a:solidFill>
                  <a:srgbClr val="0000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그룹 37"/>
          <p:cNvGrpSpPr/>
          <p:nvPr/>
        </p:nvGrpSpPr>
        <p:grpSpPr>
          <a:xfrm>
            <a:off x="1025338" y="2204864"/>
            <a:ext cx="7435094" cy="4104457"/>
            <a:chOff x="1228210" y="1268760"/>
            <a:chExt cx="7093064" cy="4896545"/>
          </a:xfrm>
        </p:grpSpPr>
        <p:sp>
          <p:nvSpPr>
            <p:cNvPr id="2" name="Line 2"/>
            <p:cNvSpPr>
              <a:spLocks noChangeShapeType="1"/>
            </p:cNvSpPr>
            <p:nvPr/>
          </p:nvSpPr>
          <p:spPr bwMode="auto">
            <a:xfrm>
              <a:off x="4609100" y="3995069"/>
              <a:ext cx="0" cy="191611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sz="1200" b="1">
                <a:latin typeface="+mn-ea"/>
              </a:endParaRPr>
            </a:p>
          </p:txBody>
        </p:sp>
        <p:sp>
          <p:nvSpPr>
            <p:cNvPr id="3" name="Line 3"/>
            <p:cNvSpPr>
              <a:spLocks noChangeShapeType="1"/>
            </p:cNvSpPr>
            <p:nvPr/>
          </p:nvSpPr>
          <p:spPr bwMode="auto">
            <a:xfrm>
              <a:off x="4603239" y="1493169"/>
              <a:ext cx="0" cy="156051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ko-KR" altLang="en-US" sz="1200" b="1">
                <a:latin typeface="+mn-ea"/>
              </a:endParaRPr>
            </a:p>
          </p:txBody>
        </p:sp>
        <p:sp>
          <p:nvSpPr>
            <p:cNvPr id="4" name="AutoShape 6"/>
            <p:cNvSpPr>
              <a:spLocks noChangeArrowheads="1"/>
            </p:cNvSpPr>
            <p:nvPr/>
          </p:nvSpPr>
          <p:spPr bwMode="auto">
            <a:xfrm>
              <a:off x="3917187" y="1268760"/>
              <a:ext cx="1402374" cy="332358"/>
            </a:xfrm>
            <a:prstGeom prst="flowChartProcess">
              <a:avLst/>
            </a:prstGeom>
            <a:solidFill>
              <a:srgbClr val="00FF00"/>
            </a:solidFill>
            <a:ln w="952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  <a:effectLst>
              <a:outerShdw blurRad="50800" dist="38100" dir="2700000" sx="104000" sy="104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18000" tIns="10800" rIns="18000" bIns="10800" anchor="ctr"/>
            <a:lstStyle/>
            <a:p>
              <a:pPr algn="ctr"/>
              <a:r>
                <a:rPr lang="ko-KR" altLang="en-US" sz="1200" b="1" dirty="0" smtClean="0">
                  <a:latin typeface="+mn-ea"/>
                </a:rPr>
                <a:t>고객요구검토</a:t>
              </a:r>
              <a:endParaRPr lang="en-US" altLang="ko-KR" sz="1200" b="1" dirty="0">
                <a:latin typeface="+mn-ea"/>
              </a:endParaRPr>
            </a:p>
          </p:txBody>
        </p:sp>
        <p:sp>
          <p:nvSpPr>
            <p:cNvPr id="5" name="AutoShape 7"/>
            <p:cNvSpPr>
              <a:spLocks noChangeArrowheads="1"/>
            </p:cNvSpPr>
            <p:nvPr/>
          </p:nvSpPr>
          <p:spPr bwMode="auto">
            <a:xfrm>
              <a:off x="3906036" y="1747168"/>
              <a:ext cx="1402374" cy="313680"/>
            </a:xfrm>
            <a:prstGeom prst="flowChartProcess">
              <a:avLst/>
            </a:prstGeom>
            <a:solidFill>
              <a:srgbClr val="FFFF99"/>
            </a:solidFill>
            <a:ln w="952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  <a:effectLst>
              <a:outerShdw blurRad="50800" dist="38100" dir="2700000" sx="104000" sy="104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18000" tIns="10800" rIns="18000" bIns="10800" anchor="ctr"/>
            <a:lstStyle/>
            <a:p>
              <a:pPr algn="ctr"/>
              <a:r>
                <a:rPr lang="ko-KR" altLang="en-US" sz="1200" b="1" dirty="0" smtClean="0">
                  <a:latin typeface="+mn-ea"/>
                </a:rPr>
                <a:t>전기계산</a:t>
              </a:r>
              <a:endParaRPr lang="en-US" altLang="ko-KR" sz="1200" b="1" dirty="0">
                <a:latin typeface="+mn-ea"/>
              </a:endParaRPr>
            </a:p>
          </p:txBody>
        </p:sp>
        <p:sp>
          <p:nvSpPr>
            <p:cNvPr id="7" name="AutoShape 10"/>
            <p:cNvSpPr>
              <a:spLocks noChangeArrowheads="1"/>
            </p:cNvSpPr>
            <p:nvPr/>
          </p:nvSpPr>
          <p:spPr bwMode="auto">
            <a:xfrm>
              <a:off x="3840416" y="5817518"/>
              <a:ext cx="1550377" cy="347786"/>
            </a:xfrm>
            <a:prstGeom prst="flowChartProcess">
              <a:avLst/>
            </a:prstGeom>
            <a:solidFill>
              <a:srgbClr val="00FF00"/>
            </a:solidFill>
            <a:ln w="952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  <a:effectLst>
              <a:outerShdw blurRad="50800" dist="38100" dir="2700000" sx="104000" sy="104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18000" tIns="10800" rIns="18000" bIns="10800" anchor="ctr"/>
            <a:lstStyle/>
            <a:p>
              <a:pPr algn="ctr"/>
              <a:r>
                <a:rPr lang="ko-KR" altLang="en-US" sz="1200" b="1" dirty="0" smtClean="0">
                  <a:latin typeface="+mn-ea"/>
                </a:rPr>
                <a:t>설계검토</a:t>
              </a:r>
              <a:endParaRPr lang="en-US" altLang="ko-KR" sz="1200" b="1" dirty="0">
                <a:latin typeface="+mn-ea"/>
              </a:endParaRPr>
            </a:p>
          </p:txBody>
        </p:sp>
        <p:sp>
          <p:nvSpPr>
            <p:cNvPr id="8" name="AutoShape 11"/>
            <p:cNvSpPr>
              <a:spLocks noChangeArrowheads="1"/>
            </p:cNvSpPr>
            <p:nvPr/>
          </p:nvSpPr>
          <p:spPr bwMode="auto">
            <a:xfrm>
              <a:off x="3840988" y="5417468"/>
              <a:ext cx="1550377" cy="260350"/>
            </a:xfrm>
            <a:prstGeom prst="flowChartProcess">
              <a:avLst/>
            </a:prstGeom>
            <a:solidFill>
              <a:srgbClr val="FFFF99"/>
            </a:solidFill>
            <a:ln w="952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  <a:effectLst>
              <a:outerShdw blurRad="50800" dist="38100" dir="2700000" sx="104000" sy="104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18000" tIns="10800" rIns="18000" bIns="10800" anchor="ctr"/>
            <a:lstStyle/>
            <a:p>
              <a:pPr algn="ctr"/>
              <a:r>
                <a:rPr lang="ko-KR" altLang="en-US" sz="1200" b="1" dirty="0" smtClean="0">
                  <a:latin typeface="+mn-ea"/>
                </a:rPr>
                <a:t>도면화</a:t>
              </a:r>
              <a:endParaRPr lang="en-US" altLang="ko-KR" sz="1200" b="1" dirty="0">
                <a:latin typeface="+mn-ea"/>
              </a:endParaRPr>
            </a:p>
          </p:txBody>
        </p:sp>
        <p:cxnSp>
          <p:nvCxnSpPr>
            <p:cNvPr id="9" name="AutoShape 12"/>
            <p:cNvCxnSpPr>
              <a:cxnSpLocks noChangeShapeType="1"/>
              <a:stCxn id="4" idx="2"/>
              <a:endCxn id="5" idx="0"/>
            </p:cNvCxnSpPr>
            <p:nvPr/>
          </p:nvCxnSpPr>
          <p:spPr bwMode="auto">
            <a:xfrm rot="5400000">
              <a:off x="4539774" y="1668568"/>
              <a:ext cx="146050" cy="11151"/>
            </a:xfrm>
            <a:prstGeom prst="straightConnector1">
              <a:avLst/>
            </a:prstGeom>
            <a:noFill/>
            <a:ln w="9525">
              <a:noFill/>
              <a:round/>
              <a:headEnd/>
              <a:tailEnd type="triangle" w="med" len="med"/>
            </a:ln>
            <a:effectLst/>
          </p:spPr>
        </p:cxnSp>
        <p:cxnSp>
          <p:nvCxnSpPr>
            <p:cNvPr id="10" name="AutoShape 13"/>
            <p:cNvCxnSpPr>
              <a:cxnSpLocks noChangeShapeType="1"/>
              <a:stCxn id="21" idx="2"/>
            </p:cNvCxnSpPr>
            <p:nvPr/>
          </p:nvCxnSpPr>
          <p:spPr bwMode="auto">
            <a:xfrm rot="5400000" flipH="1" flipV="1">
              <a:off x="5834788" y="2140601"/>
              <a:ext cx="59308" cy="2497746"/>
            </a:xfrm>
            <a:prstGeom prst="straightConnector1">
              <a:avLst/>
            </a:prstGeom>
            <a:noFill/>
            <a:ln w="9525">
              <a:noFill/>
              <a:round/>
              <a:headEnd/>
              <a:tailEnd type="triangle" w="med" len="med"/>
            </a:ln>
            <a:effectLst/>
          </p:spPr>
        </p:cxnSp>
        <p:cxnSp>
          <p:nvCxnSpPr>
            <p:cNvPr id="11" name="AutoShape 14"/>
            <p:cNvCxnSpPr>
              <a:cxnSpLocks noChangeShapeType="1"/>
              <a:stCxn id="4" idx="2"/>
              <a:endCxn id="5" idx="0"/>
            </p:cNvCxnSpPr>
            <p:nvPr/>
          </p:nvCxnSpPr>
          <p:spPr bwMode="auto">
            <a:xfrm rot="5400000">
              <a:off x="4539774" y="1668568"/>
              <a:ext cx="146050" cy="11151"/>
            </a:xfrm>
            <a:prstGeom prst="straightConnector1">
              <a:avLst/>
            </a:prstGeom>
            <a:noFill/>
            <a:ln w="9525">
              <a:noFill/>
              <a:round/>
              <a:headEnd/>
              <a:tailEnd type="triangle" w="med" len="med"/>
            </a:ln>
            <a:effectLst/>
          </p:spPr>
        </p:cxnSp>
        <p:cxnSp>
          <p:nvCxnSpPr>
            <p:cNvPr id="12" name="AutoShape 15"/>
            <p:cNvCxnSpPr>
              <a:cxnSpLocks noChangeShapeType="1"/>
            </p:cNvCxnSpPr>
            <p:nvPr/>
          </p:nvCxnSpPr>
          <p:spPr bwMode="auto">
            <a:xfrm rot="16200000" flipH="1">
              <a:off x="4316806" y="3313700"/>
              <a:ext cx="584200" cy="8400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cxnSp>
          <p:nvCxnSpPr>
            <p:cNvPr id="13" name="AutoShape 17"/>
            <p:cNvCxnSpPr>
              <a:cxnSpLocks noChangeShapeType="1"/>
              <a:stCxn id="5" idx="3"/>
              <a:endCxn id="22" idx="2"/>
            </p:cNvCxnSpPr>
            <p:nvPr/>
          </p:nvCxnSpPr>
          <p:spPr bwMode="auto">
            <a:xfrm>
              <a:off x="5308410" y="1904008"/>
              <a:ext cx="1140656" cy="1810929"/>
            </a:xfrm>
            <a:prstGeom prst="bentConnector3">
              <a:avLst>
                <a:gd name="adj1" fmla="val 58867"/>
              </a:avLst>
            </a:prstGeom>
            <a:noFill/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</p:spPr>
        </p:cxnSp>
        <p:cxnSp>
          <p:nvCxnSpPr>
            <p:cNvPr id="14" name="AutoShape 26"/>
            <p:cNvCxnSpPr>
              <a:cxnSpLocks noChangeShapeType="1"/>
              <a:stCxn id="4" idx="3"/>
              <a:endCxn id="26" idx="0"/>
            </p:cNvCxnSpPr>
            <p:nvPr/>
          </p:nvCxnSpPr>
          <p:spPr bwMode="auto">
            <a:xfrm>
              <a:off x="5319562" y="1434939"/>
              <a:ext cx="2065610" cy="481893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</p:spPr>
        </p:cxnSp>
        <p:cxnSp>
          <p:nvCxnSpPr>
            <p:cNvPr id="15" name="AutoShape 27"/>
            <p:cNvCxnSpPr>
              <a:cxnSpLocks noChangeShapeType="1"/>
              <a:endCxn id="25" idx="2"/>
            </p:cNvCxnSpPr>
            <p:nvPr/>
          </p:nvCxnSpPr>
          <p:spPr bwMode="auto">
            <a:xfrm>
              <a:off x="4504850" y="3792601"/>
              <a:ext cx="1944216" cy="1254483"/>
            </a:xfrm>
            <a:prstGeom prst="bentConnector3">
              <a:avLst>
                <a:gd name="adj1" fmla="val 62355"/>
              </a:avLst>
            </a:prstGeom>
            <a:noFill/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</p:spPr>
        </p:cxnSp>
        <p:sp>
          <p:nvSpPr>
            <p:cNvPr id="16" name="Line 28"/>
            <p:cNvSpPr>
              <a:spLocks noChangeShapeType="1"/>
            </p:cNvSpPr>
            <p:nvPr/>
          </p:nvSpPr>
          <p:spPr bwMode="auto">
            <a:xfrm>
              <a:off x="4716016" y="4281945"/>
              <a:ext cx="10081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200">
                <a:latin typeface="+mn-ea"/>
              </a:endParaRPr>
            </a:p>
          </p:txBody>
        </p:sp>
        <p:sp>
          <p:nvSpPr>
            <p:cNvPr id="17" name="AutoShape 29"/>
            <p:cNvSpPr>
              <a:spLocks noChangeArrowheads="1"/>
            </p:cNvSpPr>
            <p:nvPr/>
          </p:nvSpPr>
          <p:spPr bwMode="auto">
            <a:xfrm>
              <a:off x="3857021" y="4114056"/>
              <a:ext cx="1512169" cy="309735"/>
            </a:xfrm>
            <a:prstGeom prst="flowChartProcess">
              <a:avLst/>
            </a:prstGeom>
            <a:solidFill>
              <a:srgbClr val="FFFF99"/>
            </a:solidFill>
            <a:ln w="952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  <a:effectLst>
              <a:outerShdw blurRad="50800" dist="38100" dir="2700000" sx="104000" sy="104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18000" tIns="10800" rIns="18000" bIns="10800" anchor="ctr"/>
            <a:lstStyle/>
            <a:p>
              <a:pPr algn="ctr"/>
              <a:r>
                <a:rPr lang="ko-KR" altLang="en-US" sz="1200" b="1" dirty="0" err="1" smtClean="0">
                  <a:latin typeface="+mn-ea"/>
                </a:rPr>
                <a:t>축계강도</a:t>
              </a:r>
              <a:r>
                <a:rPr lang="ko-KR" altLang="en-US" sz="1200" b="1" dirty="0" smtClean="0">
                  <a:latin typeface="+mn-ea"/>
                </a:rPr>
                <a:t> 검토</a:t>
              </a:r>
              <a:endParaRPr lang="en-US" altLang="ko-KR" sz="1200" b="1" dirty="0">
                <a:latin typeface="+mn-ea"/>
              </a:endParaRPr>
            </a:p>
          </p:txBody>
        </p:sp>
        <p:sp>
          <p:nvSpPr>
            <p:cNvPr id="18" name="Line 30"/>
            <p:cNvSpPr>
              <a:spLocks noChangeShapeType="1"/>
            </p:cNvSpPr>
            <p:nvPr/>
          </p:nvSpPr>
          <p:spPr bwMode="auto">
            <a:xfrm>
              <a:off x="4671412" y="4774850"/>
              <a:ext cx="104335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200">
                <a:latin typeface="+mn-ea"/>
              </a:endParaRPr>
            </a:p>
          </p:txBody>
        </p:sp>
        <p:sp>
          <p:nvSpPr>
            <p:cNvPr id="19" name="AutoShape 31"/>
            <p:cNvSpPr>
              <a:spLocks noChangeArrowheads="1"/>
            </p:cNvSpPr>
            <p:nvPr/>
          </p:nvSpPr>
          <p:spPr bwMode="auto">
            <a:xfrm>
              <a:off x="3840416" y="4636418"/>
              <a:ext cx="1550377" cy="260350"/>
            </a:xfrm>
            <a:prstGeom prst="flowChartProcess">
              <a:avLst/>
            </a:prstGeom>
            <a:solidFill>
              <a:srgbClr val="FFFF99"/>
            </a:solidFill>
            <a:ln w="952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  <a:effectLst>
              <a:outerShdw blurRad="50800" dist="38100" dir="2700000" sx="104000" sy="104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18000" tIns="10800" rIns="18000" bIns="10800" anchor="ctr"/>
            <a:lstStyle/>
            <a:p>
              <a:pPr algn="ctr"/>
              <a:r>
                <a:rPr lang="ko-KR" altLang="en-US" sz="1200" b="1" dirty="0" smtClean="0">
                  <a:latin typeface="+mn-ea"/>
                </a:rPr>
                <a:t>베어링수명 계산</a:t>
              </a:r>
              <a:endParaRPr lang="en-US" altLang="ko-KR" sz="1200" b="1" dirty="0">
                <a:latin typeface="+mn-ea"/>
              </a:endParaRPr>
            </a:p>
          </p:txBody>
        </p:sp>
        <p:sp>
          <p:nvSpPr>
            <p:cNvPr id="20" name="AutoShape 33"/>
            <p:cNvSpPr>
              <a:spLocks noChangeArrowheads="1"/>
            </p:cNvSpPr>
            <p:nvPr/>
          </p:nvSpPr>
          <p:spPr bwMode="auto">
            <a:xfrm>
              <a:off x="3840416" y="5036468"/>
              <a:ext cx="1550377" cy="260350"/>
            </a:xfrm>
            <a:prstGeom prst="flowChartProcess">
              <a:avLst/>
            </a:prstGeom>
            <a:solidFill>
              <a:srgbClr val="FFFF99"/>
            </a:solidFill>
            <a:ln w="952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  <a:effectLst>
              <a:outerShdw blurRad="50800" dist="38100" dir="2700000" sx="104000" sy="104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18000" tIns="10800" rIns="18000" bIns="10800" anchor="ctr"/>
            <a:lstStyle/>
            <a:p>
              <a:pPr algn="ctr"/>
              <a:r>
                <a:rPr lang="ko-KR" altLang="en-US" sz="1200" b="1" dirty="0" smtClean="0">
                  <a:latin typeface="+mn-ea"/>
                </a:rPr>
                <a:t>냉각검토</a:t>
              </a:r>
              <a:endParaRPr lang="en-US" altLang="ko-KR" sz="1200" b="1" dirty="0">
                <a:latin typeface="+mn-ea"/>
              </a:endParaRPr>
            </a:p>
          </p:txBody>
        </p:sp>
        <p:sp>
          <p:nvSpPr>
            <p:cNvPr id="21" name="AutoShape 34"/>
            <p:cNvSpPr>
              <a:spLocks noChangeArrowheads="1"/>
            </p:cNvSpPr>
            <p:nvPr/>
          </p:nvSpPr>
          <p:spPr bwMode="auto">
            <a:xfrm>
              <a:off x="3596394" y="2889920"/>
              <a:ext cx="2038350" cy="529208"/>
            </a:xfrm>
            <a:prstGeom prst="flowChartDecision">
              <a:avLst/>
            </a:prstGeom>
            <a:solidFill>
              <a:srgbClr val="FFFF99"/>
            </a:solidFill>
            <a:ln w="952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  <a:effectLst>
              <a:outerShdw blurRad="50800" dist="38100" dir="2700000" sx="104000" sy="104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18000" tIns="10800" rIns="18000" bIns="10800" anchor="ctr"/>
            <a:lstStyle/>
            <a:p>
              <a:pPr algn="ctr"/>
              <a:r>
                <a:rPr lang="ko-KR" altLang="en-US" sz="1200" b="1" dirty="0" smtClean="0">
                  <a:latin typeface="+mn-ea"/>
                </a:rPr>
                <a:t>구동조건 확인</a:t>
              </a:r>
              <a:endParaRPr lang="en-US" altLang="ko-KR" sz="1200" b="1" dirty="0">
                <a:latin typeface="+mn-ea"/>
              </a:endParaRPr>
            </a:p>
          </p:txBody>
        </p:sp>
        <p:sp>
          <p:nvSpPr>
            <p:cNvPr id="22" name="Oval 35"/>
            <p:cNvSpPr>
              <a:spLocks noChangeArrowheads="1"/>
            </p:cNvSpPr>
            <p:nvPr/>
          </p:nvSpPr>
          <p:spPr bwMode="auto">
            <a:xfrm>
              <a:off x="6449066" y="3208784"/>
              <a:ext cx="1872208" cy="101230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3000000" scaled="0"/>
              <a:tileRect/>
            </a:gradFill>
            <a:ln w="9525">
              <a:noFill/>
              <a:round/>
              <a:headEnd/>
              <a:tailEnd/>
            </a:ln>
            <a:effectLst>
              <a:outerShdw blurRad="50800" dist="76200" dir="3000000" sx="103000" sy="103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</p:spPr>
          <p:txBody>
            <a:bodyPr wrap="none" lIns="10800" tIns="10800" rIns="10800" bIns="10800" anchor="ctr" anchorCtr="1"/>
            <a:lstStyle/>
            <a:p>
              <a:pPr algn="l" defTabSz="876300">
                <a:lnSpc>
                  <a:spcPts val="1200"/>
                </a:lnSpc>
              </a:pPr>
              <a:r>
                <a:rPr lang="ko-KR" altLang="en-US" sz="1200" b="1" dirty="0" smtClean="0">
                  <a:latin typeface="+mn-ea"/>
                </a:rPr>
                <a:t>관련 소프트웨어</a:t>
              </a:r>
              <a:endParaRPr lang="en-US" altLang="ko-KR" sz="1200" b="1" dirty="0" smtClean="0">
                <a:latin typeface="+mn-ea"/>
              </a:endParaRPr>
            </a:p>
            <a:p>
              <a:pPr algn="l" defTabSz="876300">
                <a:lnSpc>
                  <a:spcPts val="1200"/>
                </a:lnSpc>
              </a:pPr>
              <a:r>
                <a:rPr lang="en-US" altLang="ko-KR" sz="1200" b="1" dirty="0" smtClean="0">
                  <a:latin typeface="+mn-ea"/>
                </a:rPr>
                <a:t>SPEED, Flux 2D</a:t>
              </a:r>
            </a:p>
            <a:p>
              <a:pPr algn="l" defTabSz="876300">
                <a:lnSpc>
                  <a:spcPts val="1200"/>
                </a:lnSpc>
              </a:pPr>
              <a:r>
                <a:rPr lang="ko-KR" altLang="en-US" sz="1200" b="1" dirty="0" smtClean="0">
                  <a:latin typeface="+mn-ea"/>
                </a:rPr>
                <a:t>자체 설계기준</a:t>
              </a:r>
              <a:endParaRPr lang="en-US" altLang="ko-KR" sz="1200" b="1" dirty="0">
                <a:latin typeface="+mn-ea"/>
              </a:endParaRPr>
            </a:p>
          </p:txBody>
        </p:sp>
        <p:sp>
          <p:nvSpPr>
            <p:cNvPr id="24" name="AutoShape 34"/>
            <p:cNvSpPr>
              <a:spLocks noChangeArrowheads="1"/>
            </p:cNvSpPr>
            <p:nvPr/>
          </p:nvSpPr>
          <p:spPr bwMode="auto">
            <a:xfrm>
              <a:off x="3591292" y="2216696"/>
              <a:ext cx="2038350" cy="529208"/>
            </a:xfrm>
            <a:prstGeom prst="flowChartDecision">
              <a:avLst/>
            </a:prstGeom>
            <a:solidFill>
              <a:srgbClr val="FFFF99"/>
            </a:solidFill>
            <a:ln w="952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  <a:effectLst>
              <a:outerShdw blurRad="50800" dist="38100" dir="2700000" sx="104000" sy="104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18000" tIns="10800" rIns="18000" bIns="10800" anchor="ctr"/>
            <a:lstStyle/>
            <a:p>
              <a:pPr algn="ctr"/>
              <a:r>
                <a:rPr lang="ko-KR" altLang="en-US" sz="1200" b="1" dirty="0" smtClean="0">
                  <a:latin typeface="+mn-ea"/>
                </a:rPr>
                <a:t>품질적합성 확인</a:t>
              </a:r>
              <a:endParaRPr lang="en-US" altLang="ko-KR" sz="1200" b="1" dirty="0">
                <a:latin typeface="+mn-ea"/>
              </a:endParaRPr>
            </a:p>
          </p:txBody>
        </p:sp>
        <p:sp>
          <p:nvSpPr>
            <p:cNvPr id="25" name="Oval 35"/>
            <p:cNvSpPr>
              <a:spLocks noChangeArrowheads="1"/>
            </p:cNvSpPr>
            <p:nvPr/>
          </p:nvSpPr>
          <p:spPr bwMode="auto">
            <a:xfrm>
              <a:off x="6449066" y="4504928"/>
              <a:ext cx="1872208" cy="108431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3000000" scaled="0"/>
              <a:tileRect/>
            </a:gradFill>
            <a:ln w="9525">
              <a:noFill/>
              <a:round/>
              <a:headEnd/>
              <a:tailEnd/>
            </a:ln>
            <a:effectLst>
              <a:outerShdw blurRad="50800" dist="76200" dir="3000000" sx="103000" sy="103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</p:spPr>
          <p:txBody>
            <a:bodyPr wrap="none" lIns="10800" tIns="10800" rIns="10800" bIns="10800" anchor="ctr" anchorCtr="1"/>
            <a:lstStyle/>
            <a:p>
              <a:pPr algn="l" defTabSz="876300">
                <a:lnSpc>
                  <a:spcPts val="1200"/>
                </a:lnSpc>
              </a:pPr>
              <a:r>
                <a:rPr lang="ko-KR" altLang="en-US" sz="1200" b="1" dirty="0" smtClean="0">
                  <a:latin typeface="+mn-ea"/>
                </a:rPr>
                <a:t>관련 소프트웨어</a:t>
              </a:r>
              <a:endParaRPr lang="en-US" altLang="ko-KR" sz="1200" b="1" dirty="0" smtClean="0">
                <a:latin typeface="+mn-ea"/>
              </a:endParaRPr>
            </a:p>
            <a:p>
              <a:pPr algn="l" defTabSz="876300">
                <a:lnSpc>
                  <a:spcPts val="1200"/>
                </a:lnSpc>
              </a:pPr>
              <a:r>
                <a:rPr lang="en-US" altLang="ko-KR" sz="1200" b="1" dirty="0" smtClean="0">
                  <a:latin typeface="+mn-ea"/>
                </a:rPr>
                <a:t>CATIA, AUTOCAD</a:t>
              </a:r>
            </a:p>
            <a:p>
              <a:pPr algn="l" defTabSz="876300">
                <a:lnSpc>
                  <a:spcPts val="1200"/>
                </a:lnSpc>
              </a:pPr>
              <a:r>
                <a:rPr lang="ko-KR" altLang="en-US" sz="1200" b="1" dirty="0" smtClean="0">
                  <a:latin typeface="+mn-ea"/>
                </a:rPr>
                <a:t>자체  설계기준</a:t>
              </a:r>
              <a:endParaRPr lang="en-US" altLang="ko-KR" sz="1200" b="1" dirty="0">
                <a:latin typeface="+mn-ea"/>
              </a:endParaRPr>
            </a:p>
          </p:txBody>
        </p:sp>
        <p:sp>
          <p:nvSpPr>
            <p:cNvPr id="26" name="Oval 35"/>
            <p:cNvSpPr>
              <a:spLocks noChangeArrowheads="1"/>
            </p:cNvSpPr>
            <p:nvPr/>
          </p:nvSpPr>
          <p:spPr bwMode="auto">
            <a:xfrm>
              <a:off x="6449066" y="1916832"/>
              <a:ext cx="1872208" cy="100811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3000000" scaled="0"/>
              <a:tileRect/>
            </a:gradFill>
            <a:ln w="9525">
              <a:noFill/>
              <a:round/>
              <a:headEnd/>
              <a:tailEnd/>
            </a:ln>
            <a:effectLst>
              <a:outerShdw blurRad="50800" dist="76200" dir="3000000" sx="103000" sy="103000" algn="tl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</p:spPr>
          <p:txBody>
            <a:bodyPr wrap="none" lIns="10800" tIns="10800" rIns="10800" bIns="10800" anchor="ctr" anchorCtr="1"/>
            <a:lstStyle/>
            <a:p>
              <a:pPr algn="l" defTabSz="876300">
                <a:lnSpc>
                  <a:spcPts val="1200"/>
                </a:lnSpc>
              </a:pPr>
              <a:r>
                <a:rPr lang="ko-KR" altLang="en-US" sz="1200" b="1" dirty="0" smtClean="0">
                  <a:latin typeface="+mn-ea"/>
                </a:rPr>
                <a:t>관련 기준</a:t>
              </a:r>
              <a:endParaRPr lang="en-US" altLang="ko-KR" sz="1200" b="1" dirty="0" smtClean="0">
                <a:latin typeface="+mn-ea"/>
              </a:endParaRPr>
            </a:p>
            <a:p>
              <a:pPr algn="l" defTabSz="876300">
                <a:lnSpc>
                  <a:spcPts val="1200"/>
                </a:lnSpc>
              </a:pPr>
              <a:r>
                <a:rPr lang="en-US" altLang="ko-KR" sz="1200" b="1" dirty="0" smtClean="0">
                  <a:latin typeface="+mn-ea"/>
                </a:rPr>
                <a:t>KS,IEC,NEMA</a:t>
              </a:r>
            </a:p>
            <a:p>
              <a:pPr algn="l" defTabSz="876300">
                <a:lnSpc>
                  <a:spcPts val="1200"/>
                </a:lnSpc>
              </a:pPr>
              <a:r>
                <a:rPr lang="en-US" altLang="ko-KR" sz="1200" b="1" dirty="0" smtClean="0">
                  <a:latin typeface="+mn-ea"/>
                </a:rPr>
                <a:t>IEEE,JIS,JEC…</a:t>
              </a:r>
            </a:p>
            <a:p>
              <a:pPr algn="l" defTabSz="876300">
                <a:lnSpc>
                  <a:spcPts val="1200"/>
                </a:lnSpc>
              </a:pPr>
              <a:r>
                <a:rPr lang="ko-KR" altLang="en-US" sz="1200" b="1" dirty="0" smtClean="0">
                  <a:latin typeface="+mn-ea"/>
                </a:rPr>
                <a:t>고객요구시방</a:t>
              </a:r>
              <a:endParaRPr lang="en-US" altLang="ko-KR" sz="1200" b="1" dirty="0">
                <a:latin typeface="+mn-ea"/>
              </a:endParaRPr>
            </a:p>
          </p:txBody>
        </p:sp>
        <p:grpSp>
          <p:nvGrpSpPr>
            <p:cNvPr id="27" name="그룹 26"/>
            <p:cNvGrpSpPr/>
            <p:nvPr/>
          </p:nvGrpSpPr>
          <p:grpSpPr>
            <a:xfrm>
              <a:off x="1287279" y="3072749"/>
              <a:ext cx="1462219" cy="1400655"/>
              <a:chOff x="2832990" y="2518669"/>
              <a:chExt cx="3899250" cy="3743631"/>
            </a:xfrm>
          </p:grpSpPr>
          <p:pic>
            <p:nvPicPr>
              <p:cNvPr id="28" name="Picture 2"/>
              <p:cNvPicPr preferRelativeResize="0">
                <a:picLocks noChangeArrowheads="1"/>
              </p:cNvPicPr>
              <p:nvPr/>
            </p:nvPicPr>
            <p:blipFill>
              <a:blip r:embed="rId2" cstate="print">
                <a:lum bright="5000"/>
              </a:blip>
              <a:srcRect l="2129" r="1672"/>
              <a:stretch>
                <a:fillRect/>
              </a:stretch>
            </p:blipFill>
            <p:spPr bwMode="auto">
              <a:xfrm>
                <a:off x="2832990" y="2518669"/>
                <a:ext cx="3022798" cy="37436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9" name="Picture 4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5000"/>
              </a:blip>
              <a:srcRect l="7793" t="1729" r="11688" b="2008"/>
              <a:stretch>
                <a:fillRect/>
              </a:stretch>
            </p:blipFill>
            <p:spPr bwMode="auto">
              <a:xfrm>
                <a:off x="5944840" y="2893466"/>
                <a:ext cx="787400" cy="32718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30" name="그림 11" descr="Model2-Mises.png"/>
            <p:cNvPicPr>
              <a:picLocks noChangeAspect="1" noChangeArrowheads="1"/>
            </p:cNvPicPr>
            <p:nvPr/>
          </p:nvPicPr>
          <p:blipFill>
            <a:blip r:embed="rId4" cstate="print">
              <a:lum bright="5000"/>
            </a:blip>
            <a:srcRect/>
            <a:stretch>
              <a:fillRect/>
            </a:stretch>
          </p:blipFill>
          <p:spPr bwMode="auto">
            <a:xfrm>
              <a:off x="1228210" y="4619028"/>
              <a:ext cx="1673487" cy="1546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Line 28"/>
            <p:cNvSpPr>
              <a:spLocks noChangeShapeType="1"/>
            </p:cNvSpPr>
            <p:nvPr/>
          </p:nvSpPr>
          <p:spPr bwMode="auto">
            <a:xfrm>
              <a:off x="2173434" y="2213707"/>
              <a:ext cx="10081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200">
                <a:latin typeface="+mn-ea"/>
              </a:endParaRPr>
            </a:p>
          </p:txBody>
        </p:sp>
        <p:pic>
          <p:nvPicPr>
            <p:cNvPr id="32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21702" y="1612377"/>
              <a:ext cx="1522105" cy="1265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33" name="AutoShape 27"/>
            <p:cNvCxnSpPr>
              <a:cxnSpLocks noChangeShapeType="1"/>
              <a:stCxn id="29" idx="3"/>
              <a:endCxn id="5" idx="1"/>
            </p:cNvCxnSpPr>
            <p:nvPr/>
          </p:nvCxnSpPr>
          <p:spPr bwMode="auto">
            <a:xfrm flipV="1">
              <a:off x="2749498" y="1904008"/>
              <a:ext cx="1156538" cy="1921036"/>
            </a:xfrm>
            <a:prstGeom prst="bentConnector3">
              <a:avLst>
                <a:gd name="adj1" fmla="val 39069"/>
              </a:avLst>
            </a:prstGeom>
            <a:noFill/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</p:spPr>
        </p:cxnSp>
        <p:sp>
          <p:nvSpPr>
            <p:cNvPr id="37" name="Rectangle 9"/>
            <p:cNvSpPr>
              <a:spLocks noChangeArrowheads="1"/>
            </p:cNvSpPr>
            <p:nvPr/>
          </p:nvSpPr>
          <p:spPr bwMode="auto">
            <a:xfrm>
              <a:off x="3857022" y="3610000"/>
              <a:ext cx="1512168" cy="342900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  <a:effectLst>
              <a:outerShdw blurRad="50800" dist="38100" dir="2700000" sx="104000" sy="104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18000" tIns="10800" rIns="18000" bIns="10800" anchor="ctr"/>
            <a:lstStyle/>
            <a:p>
              <a:pPr algn="ctr"/>
              <a:r>
                <a:rPr lang="ko-KR" altLang="en-US" sz="1200" b="1" dirty="0" smtClean="0">
                  <a:latin typeface="+mn-ea"/>
                </a:rPr>
                <a:t>구조설계</a:t>
              </a:r>
              <a:endParaRPr lang="en-US" altLang="ko-KR" sz="1200" b="1" dirty="0">
                <a:latin typeface="+mn-ea"/>
              </a:endParaRPr>
            </a:p>
          </p:txBody>
        </p:sp>
      </p:grpSp>
      <p:sp>
        <p:nvSpPr>
          <p:cNvPr id="35" name="직사각형 34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설계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(Motor Design)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395536" y="1109643"/>
            <a:ext cx="84249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일반적 설계절차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고객 요구사양을 만족시키고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경제적이어야 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환경 및 안전을 고려함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전기계산의 기본설계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구조설계를 통한 구성부품 작성 후 설계검토를 실시함</a:t>
            </a:r>
            <a:r>
              <a:rPr lang="en-US" altLang="ko-KR" dirty="0" smtClean="0"/>
              <a:t>.</a:t>
            </a:r>
          </a:p>
        </p:txBody>
      </p:sp>
      <p:cxnSp>
        <p:nvCxnSpPr>
          <p:cNvPr id="43" name="AutoShape 27"/>
          <p:cNvCxnSpPr>
            <a:cxnSpLocks noChangeShapeType="1"/>
            <a:stCxn id="30" idx="3"/>
            <a:endCxn id="37" idx="1"/>
          </p:cNvCxnSpPr>
          <p:nvPr/>
        </p:nvCxnSpPr>
        <p:spPr bwMode="auto">
          <a:xfrm flipV="1">
            <a:off x="2779521" y="4311090"/>
            <a:ext cx="1001391" cy="1350159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설계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(Motor Design)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95536" y="1109643"/>
            <a:ext cx="8352928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기본 전기설계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일반적으로 전동기의 설계 기술은 크게 기본설계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세부설계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최적설계로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나눌 수 있는데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기본 설계는 주요치수와 비장하의 관계를 이용한 체적법과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 err="1" smtClean="0">
                <a:latin typeface="+mn-ea"/>
              </a:rPr>
              <a:t>미증가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 err="1" smtClean="0">
                <a:latin typeface="+mn-ea"/>
              </a:rPr>
              <a:t>비례법에</a:t>
            </a:r>
            <a:r>
              <a:rPr lang="ko-KR" altLang="en-US" dirty="0" smtClean="0">
                <a:latin typeface="+mn-ea"/>
              </a:rPr>
              <a:t> 의한 </a:t>
            </a:r>
            <a:r>
              <a:rPr lang="ko-KR" altLang="en-US" dirty="0" err="1" smtClean="0">
                <a:latin typeface="+mn-ea"/>
              </a:rPr>
              <a:t>장하분배법이</a:t>
            </a:r>
            <a:r>
              <a:rPr lang="ko-KR" altLang="en-US" dirty="0" smtClean="0">
                <a:latin typeface="+mn-ea"/>
              </a:rPr>
              <a:t> 주로 이용되고 있음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err="1" smtClean="0">
                <a:latin typeface="+mn-ea"/>
              </a:rPr>
              <a:t>체적법은</a:t>
            </a:r>
            <a:r>
              <a:rPr lang="ko-KR" altLang="en-US" dirty="0" smtClean="0">
                <a:latin typeface="+mn-ea"/>
              </a:rPr>
              <a:t> 구미에서 유래됐으며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전기 및 </a:t>
            </a:r>
            <a:r>
              <a:rPr lang="ko-KR" altLang="en-US" dirty="0" err="1" smtClean="0">
                <a:latin typeface="+mn-ea"/>
              </a:rPr>
              <a:t>장하비와</a:t>
            </a:r>
            <a:r>
              <a:rPr lang="ko-KR" altLang="en-US" dirty="0" smtClean="0">
                <a:latin typeface="+mn-ea"/>
              </a:rPr>
              <a:t> 출력계수를 이용하는 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방법이며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err="1" smtClean="0">
                <a:latin typeface="+mn-ea"/>
              </a:rPr>
              <a:t>장하분배법은</a:t>
            </a:r>
            <a:r>
              <a:rPr lang="ko-KR" altLang="en-US" dirty="0" smtClean="0">
                <a:latin typeface="+mn-ea"/>
              </a:rPr>
              <a:t> 일본에서 시작된 것으로 전동기 용량을 </a:t>
            </a:r>
            <a:r>
              <a:rPr lang="ko-KR" altLang="en-US" dirty="0" err="1" smtClean="0">
                <a:latin typeface="+mn-ea"/>
              </a:rPr>
              <a:t>전기장하</a:t>
            </a:r>
            <a:r>
              <a:rPr lang="ko-KR" altLang="en-US" dirty="0" smtClean="0">
                <a:latin typeface="+mn-ea"/>
              </a:rPr>
              <a:t> 및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자기장하의 곱으로 표현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err="1" smtClean="0">
                <a:latin typeface="+mn-ea"/>
              </a:rPr>
              <a:t>미증가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 err="1" smtClean="0">
                <a:latin typeface="+mn-ea"/>
              </a:rPr>
              <a:t>비례법에</a:t>
            </a:r>
            <a:r>
              <a:rPr lang="ko-KR" altLang="en-US" dirty="0" smtClean="0">
                <a:latin typeface="+mn-ea"/>
              </a:rPr>
              <a:t> 의한 적절한 </a:t>
            </a:r>
            <a:r>
              <a:rPr lang="ko-KR" altLang="en-US" dirty="0" err="1" smtClean="0">
                <a:latin typeface="+mn-ea"/>
              </a:rPr>
              <a:t>장하의</a:t>
            </a:r>
            <a:r>
              <a:rPr lang="ko-KR" altLang="en-US" dirty="0" smtClean="0">
                <a:latin typeface="+mn-ea"/>
              </a:rPr>
              <a:t> 배분을 통해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설계를 하는 방법임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세부 설계는 컴퓨터 성능이 향상되고 메모리가 증가되면서 </a:t>
            </a:r>
            <a:r>
              <a:rPr lang="ko-KR" altLang="en-US" dirty="0" err="1" smtClean="0">
                <a:latin typeface="+mn-ea"/>
              </a:rPr>
              <a:t>수치해석법을</a:t>
            </a:r>
            <a:r>
              <a:rPr lang="ko-KR" altLang="en-US" dirty="0" smtClean="0">
                <a:latin typeface="+mn-ea"/>
              </a:rPr>
              <a:t> 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이용한 유도전동기의 정밀 해석 및 설계를 수행하는 방법임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err="1" smtClean="0">
                <a:latin typeface="+mn-ea"/>
              </a:rPr>
              <a:t>유한요소법을</a:t>
            </a:r>
            <a:r>
              <a:rPr lang="ko-KR" altLang="en-US" dirty="0" smtClean="0">
                <a:latin typeface="+mn-ea"/>
              </a:rPr>
              <a:t> 이용한 해석 방법은 연속적인 </a:t>
            </a:r>
            <a:r>
              <a:rPr lang="ko-KR" altLang="en-US" dirty="0" err="1" smtClean="0">
                <a:latin typeface="+mn-ea"/>
              </a:rPr>
              <a:t>물리계를</a:t>
            </a:r>
            <a:r>
              <a:rPr lang="ko-KR" altLang="en-US" dirty="0" smtClean="0">
                <a:latin typeface="+mn-ea"/>
              </a:rPr>
              <a:t> 이산화해 전동기의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분포적인 특성을 해석할 수 있는 방법으로 전동기의 복잡한 형상 및 재질의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</a:t>
            </a:r>
            <a:r>
              <a:rPr lang="ko-KR" altLang="en-US" dirty="0" smtClean="0">
                <a:latin typeface="+mn-ea"/>
              </a:rPr>
              <a:t> 비선형 특성 등의 처리가 가능하므로 일반적으로 많이 이용되고 있음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r>
              <a:rPr lang="en-US" altLang="ko-KR" dirty="0" smtClean="0">
                <a:latin typeface="+mn-ea"/>
              </a:rPr>
              <a:t> </a:t>
            </a:r>
          </a:p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구조 설계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일반적인 설계 제한조건은 안전</a:t>
            </a:r>
            <a:r>
              <a:rPr lang="en-US" altLang="ko-KR" dirty="0" smtClean="0"/>
              <a:t>/</a:t>
            </a:r>
            <a:r>
              <a:rPr lang="ko-KR" altLang="en-US" dirty="0" smtClean="0"/>
              <a:t>신뢰성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유지성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경제성</a:t>
            </a:r>
            <a:r>
              <a:rPr lang="en-US" altLang="ko-KR" dirty="0" smtClean="0"/>
              <a:t>, </a:t>
            </a:r>
            <a:r>
              <a:rPr lang="ko-KR" altLang="en-US" dirty="0" smtClean="0"/>
              <a:t>표준</a:t>
            </a:r>
            <a:r>
              <a:rPr lang="en-US" altLang="ko-KR" dirty="0" smtClean="0"/>
              <a:t>/</a:t>
            </a:r>
            <a:r>
              <a:rPr lang="ko-KR" altLang="en-US" dirty="0" smtClean="0"/>
              <a:t>호환성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생산성</a:t>
            </a:r>
            <a:r>
              <a:rPr lang="en-US" altLang="ko-KR" dirty="0" smtClean="0"/>
              <a:t>,</a:t>
            </a:r>
          </a:p>
          <a:p>
            <a:r>
              <a:rPr lang="en-US" altLang="ko-KR" dirty="0" smtClean="0"/>
              <a:t>   </a:t>
            </a:r>
            <a:r>
              <a:rPr lang="ko-KR" altLang="en-US" dirty="0" smtClean="0"/>
              <a:t>인간공학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품질관리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조립</a:t>
            </a:r>
            <a:r>
              <a:rPr lang="en-US" altLang="ko-KR" dirty="0" smtClean="0"/>
              <a:t>/</a:t>
            </a:r>
            <a:r>
              <a:rPr lang="ko-KR" altLang="en-US" dirty="0" smtClean="0"/>
              <a:t>조작 용이성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운반성</a:t>
            </a:r>
            <a:r>
              <a:rPr lang="ko-KR" altLang="en-US" dirty="0" smtClean="0"/>
              <a:t> 및 유지</a:t>
            </a:r>
            <a:r>
              <a:rPr lang="en-US" altLang="ko-KR" dirty="0" smtClean="0"/>
              <a:t>/</a:t>
            </a:r>
            <a:r>
              <a:rPr lang="ko-KR" altLang="en-US" dirty="0" smtClean="0"/>
              <a:t>재활용을 고려함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즉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구조 설계는 명확하고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단순하며 안전성을 추구하도록 하여야 함</a:t>
            </a:r>
            <a:r>
              <a:rPr lang="en-US" altLang="ko-K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97291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395536" y="1109643"/>
            <a:ext cx="842493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이를 위하여 기본적으로 </a:t>
            </a:r>
            <a:r>
              <a:rPr lang="en-US" altLang="ko-KR" dirty="0" err="1" smtClean="0">
                <a:latin typeface="+mn-ea"/>
              </a:rPr>
              <a:t>AutoCad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등의 작도 </a:t>
            </a:r>
            <a:r>
              <a:rPr lang="en-US" altLang="ko-KR" dirty="0" smtClean="0">
                <a:latin typeface="+mn-ea"/>
              </a:rPr>
              <a:t>tool</a:t>
            </a:r>
            <a:r>
              <a:rPr lang="ko-KR" altLang="en-US" dirty="0" smtClean="0">
                <a:latin typeface="+mn-ea"/>
              </a:rPr>
              <a:t>의 이해와 기구학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기계역학</a:t>
            </a:r>
            <a:r>
              <a:rPr lang="en-US" altLang="ko-KR" dirty="0" smtClean="0">
                <a:latin typeface="+mn-ea"/>
              </a:rPr>
              <a:t>,</a:t>
            </a: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재료역학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재료과학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기계요소 및 기계공작에 대한 지식이 필요하며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전문적인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</a:t>
            </a:r>
            <a:r>
              <a:rPr lang="ko-KR" altLang="en-US" dirty="0" smtClean="0">
                <a:latin typeface="+mn-ea"/>
              </a:rPr>
              <a:t>개발을 위해서 유체역학 및 열역학의 이해도 필요함</a:t>
            </a:r>
            <a:r>
              <a:rPr lang="en-US" altLang="ko-KR" dirty="0" smtClean="0">
                <a:latin typeface="+mn-ea"/>
              </a:rPr>
              <a:t>.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구조설계 절차 및 방법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내구성을 고려한 설계</a:t>
            </a:r>
            <a:endParaRPr lang="en-US" altLang="ko-KR" dirty="0" smtClean="0"/>
          </a:p>
          <a:p>
            <a:r>
              <a:rPr lang="en-US" altLang="ko-KR" dirty="0" smtClean="0"/>
              <a:t>   . </a:t>
            </a:r>
            <a:r>
              <a:rPr lang="ko-KR" altLang="en-US" dirty="0" smtClean="0"/>
              <a:t>하중의 상태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종류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크기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시간에 따른 변화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. </a:t>
            </a:r>
            <a:r>
              <a:rPr lang="ko-KR" altLang="en-US" dirty="0" smtClean="0"/>
              <a:t>강도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손상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응력집중 및 </a:t>
            </a:r>
            <a:r>
              <a:rPr lang="ko-KR" altLang="en-US" dirty="0" err="1" smtClean="0"/>
              <a:t>다축</a:t>
            </a:r>
            <a:r>
              <a:rPr lang="ko-KR" altLang="en-US" dirty="0" smtClean="0"/>
              <a:t> 응력 상태 및 재료의 특성</a:t>
            </a:r>
            <a:endParaRPr lang="en-US" altLang="ko-KR" dirty="0" smtClean="0"/>
          </a:p>
          <a:p>
            <a:r>
              <a:rPr lang="en-US" altLang="ko-KR" dirty="0" smtClean="0"/>
              <a:t> - </a:t>
            </a:r>
            <a:r>
              <a:rPr lang="ko-KR" altLang="en-US" dirty="0" smtClean="0"/>
              <a:t>변형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안정성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공진을 고려한 설계</a:t>
            </a:r>
            <a:endParaRPr lang="en-US" altLang="ko-KR" dirty="0" smtClean="0"/>
          </a:p>
          <a:p>
            <a:r>
              <a:rPr lang="en-US" altLang="ko-KR" dirty="0" smtClean="0"/>
              <a:t>   . </a:t>
            </a:r>
            <a:r>
              <a:rPr lang="ko-KR" altLang="en-US" dirty="0" smtClean="0"/>
              <a:t>고체 역학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동역학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기계 진동학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기계 제어 등의 일반지식</a:t>
            </a:r>
          </a:p>
          <a:p>
            <a:r>
              <a:rPr lang="en-US" altLang="ko-KR" dirty="0" smtClean="0"/>
              <a:t>   . </a:t>
            </a:r>
            <a:r>
              <a:rPr lang="ko-KR" altLang="en-US" dirty="0" smtClean="0"/>
              <a:t>유한요소 해석을 통한 근원적 접근</a:t>
            </a:r>
            <a:endParaRPr lang="en-US" altLang="ko-KR" dirty="0" smtClean="0"/>
          </a:p>
          <a:p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열팽창을 고려한 설계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 . </a:t>
            </a:r>
            <a:r>
              <a:rPr lang="ko-KR" altLang="en-US" dirty="0" smtClean="0">
                <a:latin typeface="+mn-ea"/>
              </a:rPr>
              <a:t>열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팽창에 의한 변형발생 후에도 기하학적 유사성이 유지될 조건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미학적인 측면을 고려한 설계</a:t>
            </a:r>
            <a:r>
              <a:rPr lang="en-US" altLang="ko-KR" dirty="0" smtClean="0">
                <a:latin typeface="+mn-ea"/>
              </a:rPr>
              <a:t/>
            </a:r>
            <a:br>
              <a:rPr lang="en-US" altLang="ko-KR" dirty="0" smtClean="0">
                <a:latin typeface="+mn-ea"/>
              </a:rPr>
            </a:br>
            <a:r>
              <a:rPr lang="en-US" altLang="ko-KR" dirty="0" smtClean="0">
                <a:latin typeface="+mn-ea"/>
              </a:rPr>
              <a:t>    . </a:t>
            </a:r>
            <a:r>
              <a:rPr lang="ko-KR" altLang="en-US" dirty="0" smtClean="0">
                <a:latin typeface="+mn-ea"/>
              </a:rPr>
              <a:t>형태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형상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색채 및 그래프 등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인간의 느낌과 가치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    . </a:t>
            </a:r>
            <a:r>
              <a:rPr lang="ko-KR" altLang="en-US" dirty="0" smtClean="0">
                <a:latin typeface="+mn-ea"/>
              </a:rPr>
              <a:t>기업 이미지를 위해 제품의 개성을 강조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부식을 고려한 설계</a:t>
            </a:r>
          </a:p>
          <a:p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인간공학을 고려한 설계</a:t>
            </a:r>
            <a:endParaRPr lang="ko-KR" alt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79512" y="1886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전동기 설계 </a:t>
            </a:r>
            <a:r>
              <a:rPr lang="en-US" altLang="ko-K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(Motor Design)</a:t>
            </a:r>
            <a:endParaRPr lang="ko-KR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291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12924</TotalTime>
  <Words>6582</Words>
  <Application>Microsoft Office PowerPoint</Application>
  <PresentationFormat>화면 슬라이드 쇼(4:3)</PresentationFormat>
  <Paragraphs>1113</Paragraphs>
  <Slides>58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58</vt:i4>
      </vt:variant>
    </vt:vector>
  </HeadingPairs>
  <TitlesOfParts>
    <vt:vector size="59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슬라이드 53</vt:lpstr>
      <vt:lpstr>슬라이드 54</vt:lpstr>
      <vt:lpstr>슬라이드 55</vt:lpstr>
      <vt:lpstr>슬라이드 56</vt:lpstr>
      <vt:lpstr>슬라이드 57</vt:lpstr>
      <vt:lpstr>슬라이드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김형국</dc:creator>
  <cp:lastModifiedBy>김형국</cp:lastModifiedBy>
  <cp:revision>521</cp:revision>
  <dcterms:created xsi:type="dcterms:W3CDTF">2011-01-12T10:32:22Z</dcterms:created>
  <dcterms:modified xsi:type="dcterms:W3CDTF">2011-04-25T12:50:29Z</dcterms:modified>
</cp:coreProperties>
</file>